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2" r:id="rId1"/>
  </p:sldMasterIdLst>
  <p:notesMasterIdLst>
    <p:notesMasterId r:id="rId71"/>
  </p:notesMasterIdLst>
  <p:handoutMasterIdLst>
    <p:handoutMasterId r:id="rId72"/>
  </p:handoutMasterIdLst>
  <p:sldIdLst>
    <p:sldId id="256" r:id="rId2"/>
    <p:sldId id="430" r:id="rId3"/>
    <p:sldId id="260" r:id="rId4"/>
    <p:sldId id="396" r:id="rId5"/>
    <p:sldId id="280" r:id="rId6"/>
    <p:sldId id="441" r:id="rId7"/>
    <p:sldId id="397" r:id="rId8"/>
    <p:sldId id="263" r:id="rId9"/>
    <p:sldId id="286" r:id="rId10"/>
    <p:sldId id="309" r:id="rId11"/>
    <p:sldId id="406" r:id="rId12"/>
    <p:sldId id="414" r:id="rId13"/>
    <p:sldId id="445" r:id="rId14"/>
    <p:sldId id="417" r:id="rId15"/>
    <p:sldId id="418" r:id="rId16"/>
    <p:sldId id="447" r:id="rId17"/>
    <p:sldId id="1847" r:id="rId18"/>
    <p:sldId id="419" r:id="rId19"/>
    <p:sldId id="308" r:id="rId20"/>
    <p:sldId id="281" r:id="rId21"/>
    <p:sldId id="448" r:id="rId22"/>
    <p:sldId id="453" r:id="rId23"/>
    <p:sldId id="456" r:id="rId24"/>
    <p:sldId id="310" r:id="rId25"/>
    <p:sldId id="420" r:id="rId26"/>
    <p:sldId id="421" r:id="rId27"/>
    <p:sldId id="422" r:id="rId28"/>
    <p:sldId id="287" r:id="rId29"/>
    <p:sldId id="295" r:id="rId30"/>
    <p:sldId id="293" r:id="rId31"/>
    <p:sldId id="1848" r:id="rId32"/>
    <p:sldId id="288" r:id="rId33"/>
    <p:sldId id="296" r:id="rId34"/>
    <p:sldId id="289" r:id="rId35"/>
    <p:sldId id="290" r:id="rId36"/>
    <p:sldId id="297" r:id="rId37"/>
    <p:sldId id="433" r:id="rId38"/>
    <p:sldId id="450" r:id="rId39"/>
    <p:sldId id="271" r:id="rId40"/>
    <p:sldId id="434" r:id="rId41"/>
    <p:sldId id="458" r:id="rId42"/>
    <p:sldId id="459" r:id="rId43"/>
    <p:sldId id="301" r:id="rId44"/>
    <p:sldId id="400" r:id="rId45"/>
    <p:sldId id="432" r:id="rId46"/>
    <p:sldId id="300" r:id="rId47"/>
    <p:sldId id="302" r:id="rId48"/>
    <p:sldId id="303" r:id="rId49"/>
    <p:sldId id="304" r:id="rId50"/>
    <p:sldId id="352" r:id="rId51"/>
    <p:sldId id="353" r:id="rId52"/>
    <p:sldId id="351" r:id="rId53"/>
    <p:sldId id="291" r:id="rId54"/>
    <p:sldId id="460" r:id="rId55"/>
    <p:sldId id="463" r:id="rId56"/>
    <p:sldId id="461" r:id="rId57"/>
    <p:sldId id="468" r:id="rId58"/>
    <p:sldId id="469" r:id="rId59"/>
    <p:sldId id="451" r:id="rId60"/>
    <p:sldId id="435" r:id="rId61"/>
    <p:sldId id="439" r:id="rId62"/>
    <p:sldId id="380" r:id="rId63"/>
    <p:sldId id="404" r:id="rId64"/>
    <p:sldId id="1845" r:id="rId65"/>
    <p:sldId id="1846" r:id="rId66"/>
    <p:sldId id="464" r:id="rId67"/>
    <p:sldId id="467" r:id="rId68"/>
    <p:sldId id="423" r:id="rId69"/>
    <p:sldId id="466" r:id="rId70"/>
  </p:sldIdLst>
  <p:sldSz cx="12192000" cy="6858000"/>
  <p:notesSz cx="6858000" cy="9144000"/>
  <p:embeddedFontLst>
    <p:embeddedFont>
      <p:font typeface="Calibri" panose="020F0502020204030204" pitchFamily="34" charset="0"/>
      <p:regular r:id="rId73"/>
      <p:bold r:id="rId74"/>
      <p:italic r:id="rId75"/>
      <p:boldItalic r:id="rId76"/>
    </p:embeddedFont>
    <p:embeddedFont>
      <p:font typeface="Consolas" panose="020B0609020204030204" pitchFamily="49" charset="0"/>
      <p:regular r:id="rId77"/>
      <p:bold r:id="rId78"/>
      <p:italic r:id="rId79"/>
      <p:boldItalic r:id="rId80"/>
    </p:embeddedFont>
    <p:embeddedFont>
      <p:font typeface="Gill Sans MT" panose="020B0502020104020203" pitchFamily="34" charset="0"/>
      <p:regular r:id="rId81"/>
      <p:bold r:id="rId82"/>
      <p:italic r:id="rId83"/>
      <p:boldItalic r:id="rId84"/>
    </p:embeddedFont>
    <p:embeddedFont>
      <p:font typeface="Open Sans" panose="020B0606030504020204" pitchFamily="34" charset="0"/>
      <p:regular r:id="rId85"/>
      <p:bold r:id="rId86"/>
      <p:italic r:id="rId87"/>
      <p:boldItalic r:id="rId88"/>
    </p:embeddedFont>
    <p:embeddedFont>
      <p:font typeface="Open Sans bold" panose="020B0806030504020204" pitchFamily="34" charset="0"/>
      <p:regular r:id="rId89"/>
      <p:bold r:id="rId90"/>
      <p:italic r:id="rId91"/>
      <p:boldItalic r:id="rId92"/>
    </p:embeddedFont>
    <p:embeddedFont>
      <p:font typeface="Open Sans Light" panose="020B0306030504020204" pitchFamily="34" charset="0"/>
      <p:regular r:id="rId93"/>
      <p:italic r:id="rId94"/>
    </p:embeddedFont>
    <p:embeddedFont>
      <p:font typeface="Palatino Linotype" panose="02040502050505030304" pitchFamily="18" charset="0"/>
      <p:regular r:id="rId95"/>
      <p:bold r:id="rId96"/>
      <p:italic r:id="rId97"/>
      <p:boldItalic r:id="rId98"/>
    </p:embeddedFont>
    <p:embeddedFont>
      <p:font typeface="Quire Sans" panose="020B0502040400020003" pitchFamily="34" charset="0"/>
      <p:regular r:id="rId99"/>
      <p:bold r:id="rId100"/>
      <p:italic r:id="rId101"/>
      <p:boldItalic r:id="rId102"/>
    </p:embeddedFont>
    <p:embeddedFont>
      <p:font typeface="Trebuchet MS" panose="020B0603020202020204" pitchFamily="34" charset="0"/>
      <p:regular r:id="rId103"/>
      <p:bold r:id="rId104"/>
      <p:italic r:id="rId105"/>
      <p:boldItalic r:id="rId10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376"/>
    <a:srgbClr val="27ADCF"/>
    <a:srgbClr val="E93232"/>
    <a:srgbClr val="54874D"/>
    <a:srgbClr val="DB9D60"/>
    <a:srgbClr val="6F100D"/>
    <a:srgbClr val="D25E26"/>
    <a:srgbClr val="00AFDD"/>
    <a:srgbClr val="1A315D"/>
    <a:srgbClr val="339A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47DD169-ACE8-4648-9F0F-3CEBE3F7D461}" v="129" dt="2023-04-21T22:34:20.83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80" autoAdjust="0"/>
    <p:restoredTop sz="91293" autoAdjust="0"/>
  </p:normalViewPr>
  <p:slideViewPr>
    <p:cSldViewPr snapToGrid="0" showGuides="1">
      <p:cViewPr varScale="1">
        <p:scale>
          <a:sx n="101" d="100"/>
          <a:sy n="101" d="100"/>
        </p:scale>
        <p:origin x="990" y="108"/>
      </p:cViewPr>
      <p:guideLst/>
    </p:cSldViewPr>
  </p:slideViewPr>
  <p:notesTextViewPr>
    <p:cViewPr>
      <p:scale>
        <a:sx n="85" d="100"/>
        <a:sy n="85" d="100"/>
      </p:scale>
      <p:origin x="0" y="0"/>
    </p:cViewPr>
  </p:notesTextViewPr>
  <p:notesViewPr>
    <p:cSldViewPr snapToGrid="0" showGuides="1">
      <p:cViewPr varScale="1">
        <p:scale>
          <a:sx n="84" d="100"/>
          <a:sy n="84" d="100"/>
        </p:scale>
        <p:origin x="2752" y="19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font" Target="fonts/font12.fntdata"/><Relationship Id="rId89" Type="http://schemas.openxmlformats.org/officeDocument/2006/relationships/font" Target="fonts/font17.fntdata"/><Relationship Id="rId112" Type="http://schemas.microsoft.com/office/2015/10/relationships/revisionInfo" Target="revisionInfo.xml"/><Relationship Id="rId16" Type="http://schemas.openxmlformats.org/officeDocument/2006/relationships/slide" Target="slides/slide15.xml"/><Relationship Id="rId107" Type="http://schemas.openxmlformats.org/officeDocument/2006/relationships/presProps" Target="presProp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2.fntdata"/><Relationship Id="rId79" Type="http://schemas.openxmlformats.org/officeDocument/2006/relationships/font" Target="fonts/font7.fntdata"/><Relationship Id="rId102" Type="http://schemas.openxmlformats.org/officeDocument/2006/relationships/font" Target="fonts/font30.fntdata"/><Relationship Id="rId5" Type="http://schemas.openxmlformats.org/officeDocument/2006/relationships/slide" Target="slides/slide4.xml"/><Relationship Id="rId90" Type="http://schemas.openxmlformats.org/officeDocument/2006/relationships/font" Target="fonts/font18.fntdata"/><Relationship Id="rId95" Type="http://schemas.openxmlformats.org/officeDocument/2006/relationships/font" Target="fonts/font23.fntdata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font" Target="fonts/font8.fntdata"/><Relationship Id="rId85" Type="http://schemas.openxmlformats.org/officeDocument/2006/relationships/font" Target="fonts/font13.fntdata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font" Target="fonts/font31.fntdata"/><Relationship Id="rId108" Type="http://schemas.openxmlformats.org/officeDocument/2006/relationships/viewProps" Target="view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font" Target="fonts/font3.fntdata"/><Relationship Id="rId91" Type="http://schemas.openxmlformats.org/officeDocument/2006/relationships/font" Target="fonts/font19.fntdata"/><Relationship Id="rId96" Type="http://schemas.openxmlformats.org/officeDocument/2006/relationships/font" Target="fonts/font2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font" Target="fonts/font34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1.fntdata"/><Relationship Id="rId78" Type="http://schemas.openxmlformats.org/officeDocument/2006/relationships/font" Target="fonts/font6.fntdata"/><Relationship Id="rId81" Type="http://schemas.openxmlformats.org/officeDocument/2006/relationships/font" Target="fonts/font9.fntdata"/><Relationship Id="rId86" Type="http://schemas.openxmlformats.org/officeDocument/2006/relationships/font" Target="fonts/font14.fntdata"/><Relationship Id="rId94" Type="http://schemas.openxmlformats.org/officeDocument/2006/relationships/font" Target="fonts/font22.fntdata"/><Relationship Id="rId99" Type="http://schemas.openxmlformats.org/officeDocument/2006/relationships/font" Target="fonts/font27.fntdata"/><Relationship Id="rId101" Type="http://schemas.openxmlformats.org/officeDocument/2006/relationships/font" Target="fonts/font2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theme" Target="theme/theme1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4.fntdata"/><Relationship Id="rId97" Type="http://schemas.openxmlformats.org/officeDocument/2006/relationships/font" Target="fonts/font25.fntdata"/><Relationship Id="rId104" Type="http://schemas.openxmlformats.org/officeDocument/2006/relationships/font" Target="fonts/font32.fntdata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Relationship Id="rId92" Type="http://schemas.openxmlformats.org/officeDocument/2006/relationships/font" Target="fonts/font20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font" Target="fonts/font15.fntdata"/><Relationship Id="rId110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font" Target="fonts/font10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font" Target="fonts/font5.fntdata"/><Relationship Id="rId100" Type="http://schemas.openxmlformats.org/officeDocument/2006/relationships/font" Target="fonts/font28.fntdata"/><Relationship Id="rId105" Type="http://schemas.openxmlformats.org/officeDocument/2006/relationships/font" Target="fonts/font33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handoutMaster" Target="handoutMasters/handoutMaster1.xml"/><Relationship Id="rId93" Type="http://schemas.openxmlformats.org/officeDocument/2006/relationships/font" Target="fonts/font21.fntdata"/><Relationship Id="rId98" Type="http://schemas.openxmlformats.org/officeDocument/2006/relationships/font" Target="fonts/font26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font" Target="fonts/font11.fntdata"/><Relationship Id="rId88" Type="http://schemas.openxmlformats.org/officeDocument/2006/relationships/font" Target="fonts/font16.fntdata"/><Relationship Id="rId111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ughes, Clayton" userId="2624fb20-2d7f-43ae-a1cd-da7fd2f2aa04" providerId="ADAL" clId="{C47DD169-ACE8-4648-9F0F-3CEBE3F7D461}"/>
    <pc:docChg chg="undo custSel addSld delSld modSld">
      <pc:chgData name="Hughes, Clayton" userId="2624fb20-2d7f-43ae-a1cd-da7fd2f2aa04" providerId="ADAL" clId="{C47DD169-ACE8-4648-9F0F-3CEBE3F7D461}" dt="2023-04-21T22:39:09.858" v="619"/>
      <pc:docMkLst>
        <pc:docMk/>
      </pc:docMkLst>
      <pc:sldChg chg="modSp mod">
        <pc:chgData name="Hughes, Clayton" userId="2624fb20-2d7f-43ae-a1cd-da7fd2f2aa04" providerId="ADAL" clId="{C47DD169-ACE8-4648-9F0F-3CEBE3F7D461}" dt="2023-04-21T22:39:09.858" v="619"/>
        <pc:sldMkLst>
          <pc:docMk/>
          <pc:sldMk cId="2181726346" sldId="256"/>
        </pc:sldMkLst>
        <pc:spChg chg="mod">
          <ac:chgData name="Hughes, Clayton" userId="2624fb20-2d7f-43ae-a1cd-da7fd2f2aa04" providerId="ADAL" clId="{C47DD169-ACE8-4648-9F0F-3CEBE3F7D461}" dt="2023-04-21T22:39:09.858" v="619"/>
          <ac:spMkLst>
            <pc:docMk/>
            <pc:sldMk cId="2181726346" sldId="256"/>
            <ac:spMk id="5" creationId="{4A2DB523-95ED-4242-AA40-A0776B732484}"/>
          </ac:spMkLst>
        </pc:spChg>
      </pc:sldChg>
      <pc:sldChg chg="delSp mod">
        <pc:chgData name="Hughes, Clayton" userId="2624fb20-2d7f-43ae-a1cd-da7fd2f2aa04" providerId="ADAL" clId="{C47DD169-ACE8-4648-9F0F-3CEBE3F7D461}" dt="2023-04-21T02:56:30.053" v="4" actId="478"/>
        <pc:sldMkLst>
          <pc:docMk/>
          <pc:sldMk cId="1534539536" sldId="260"/>
        </pc:sldMkLst>
        <pc:spChg chg="del">
          <ac:chgData name="Hughes, Clayton" userId="2624fb20-2d7f-43ae-a1cd-da7fd2f2aa04" providerId="ADAL" clId="{C47DD169-ACE8-4648-9F0F-3CEBE3F7D461}" dt="2023-04-21T02:56:30.053" v="4" actId="478"/>
          <ac:spMkLst>
            <pc:docMk/>
            <pc:sldMk cId="1534539536" sldId="260"/>
            <ac:spMk id="5" creationId="{75FBD7DC-95BF-5443-A321-D668E4127C03}"/>
          </ac:spMkLst>
        </pc:spChg>
      </pc:sldChg>
      <pc:sldChg chg="modSp mod">
        <pc:chgData name="Hughes, Clayton" userId="2624fb20-2d7f-43ae-a1cd-da7fd2f2aa04" providerId="ADAL" clId="{C47DD169-ACE8-4648-9F0F-3CEBE3F7D461}" dt="2023-04-21T22:04:15.160" v="309" actId="20577"/>
        <pc:sldMkLst>
          <pc:docMk/>
          <pc:sldMk cId="2572835716" sldId="263"/>
        </pc:sldMkLst>
        <pc:spChg chg="mod">
          <ac:chgData name="Hughes, Clayton" userId="2624fb20-2d7f-43ae-a1cd-da7fd2f2aa04" providerId="ADAL" clId="{C47DD169-ACE8-4648-9F0F-3CEBE3F7D461}" dt="2023-04-21T22:04:15.160" v="309" actId="20577"/>
          <ac:spMkLst>
            <pc:docMk/>
            <pc:sldMk cId="2572835716" sldId="263"/>
            <ac:spMk id="4" creationId="{5FEAE9C7-FFB9-7D4C-B155-1D18AAEA8313}"/>
          </ac:spMkLst>
        </pc:spChg>
      </pc:sldChg>
      <pc:sldChg chg="modSp mod">
        <pc:chgData name="Hughes, Clayton" userId="2624fb20-2d7f-43ae-a1cd-da7fd2f2aa04" providerId="ADAL" clId="{C47DD169-ACE8-4648-9F0F-3CEBE3F7D461}" dt="2023-04-21T22:30:37.970" v="555" actId="1076"/>
        <pc:sldMkLst>
          <pc:docMk/>
          <pc:sldMk cId="3475398603" sldId="271"/>
        </pc:sldMkLst>
        <pc:spChg chg="mod">
          <ac:chgData name="Hughes, Clayton" userId="2624fb20-2d7f-43ae-a1cd-da7fd2f2aa04" providerId="ADAL" clId="{C47DD169-ACE8-4648-9F0F-3CEBE3F7D461}" dt="2023-04-21T22:30:28.349" v="554" actId="14100"/>
          <ac:spMkLst>
            <pc:docMk/>
            <pc:sldMk cId="3475398603" sldId="271"/>
            <ac:spMk id="4" creationId="{1BAEC5DE-5240-E741-BCD1-700BFAADE82F}"/>
          </ac:spMkLst>
        </pc:spChg>
        <pc:spChg chg="mod">
          <ac:chgData name="Hughes, Clayton" userId="2624fb20-2d7f-43ae-a1cd-da7fd2f2aa04" providerId="ADAL" clId="{C47DD169-ACE8-4648-9F0F-3CEBE3F7D461}" dt="2023-04-21T22:30:37.970" v="555" actId="1076"/>
          <ac:spMkLst>
            <pc:docMk/>
            <pc:sldMk cId="3475398603" sldId="271"/>
            <ac:spMk id="5" creationId="{0B99FEB0-1738-DE4D-95C4-7FE7B8BB33F6}"/>
          </ac:spMkLst>
        </pc:spChg>
        <pc:spChg chg="mod">
          <ac:chgData name="Hughes, Clayton" userId="2624fb20-2d7f-43ae-a1cd-da7fd2f2aa04" providerId="ADAL" clId="{C47DD169-ACE8-4648-9F0F-3CEBE3F7D461}" dt="2023-04-21T22:30:37.970" v="555" actId="1076"/>
          <ac:spMkLst>
            <pc:docMk/>
            <pc:sldMk cId="3475398603" sldId="271"/>
            <ac:spMk id="7" creationId="{B4BE9F3B-4487-4A46-9031-AC2A806A1D00}"/>
          </ac:spMkLst>
        </pc:spChg>
        <pc:spChg chg="mod">
          <ac:chgData name="Hughes, Clayton" userId="2624fb20-2d7f-43ae-a1cd-da7fd2f2aa04" providerId="ADAL" clId="{C47DD169-ACE8-4648-9F0F-3CEBE3F7D461}" dt="2023-04-21T22:30:37.970" v="555" actId="1076"/>
          <ac:spMkLst>
            <pc:docMk/>
            <pc:sldMk cId="3475398603" sldId="271"/>
            <ac:spMk id="9" creationId="{48555FC8-2AF7-CF48-857E-2DF698A6A8CC}"/>
          </ac:spMkLst>
        </pc:spChg>
        <pc:spChg chg="mod">
          <ac:chgData name="Hughes, Clayton" userId="2624fb20-2d7f-43ae-a1cd-da7fd2f2aa04" providerId="ADAL" clId="{C47DD169-ACE8-4648-9F0F-3CEBE3F7D461}" dt="2023-04-21T22:30:37.970" v="555" actId="1076"/>
          <ac:spMkLst>
            <pc:docMk/>
            <pc:sldMk cId="3475398603" sldId="271"/>
            <ac:spMk id="11" creationId="{2A035D46-3D5E-0744-95CE-5FDEB1759C43}"/>
          </ac:spMkLst>
        </pc:spChg>
        <pc:spChg chg="mod">
          <ac:chgData name="Hughes, Clayton" userId="2624fb20-2d7f-43ae-a1cd-da7fd2f2aa04" providerId="ADAL" clId="{C47DD169-ACE8-4648-9F0F-3CEBE3F7D461}" dt="2023-04-21T22:30:37.970" v="555" actId="1076"/>
          <ac:spMkLst>
            <pc:docMk/>
            <pc:sldMk cId="3475398603" sldId="271"/>
            <ac:spMk id="12" creationId="{1681203B-D13E-774D-9C09-890A3B772C75}"/>
          </ac:spMkLst>
        </pc:spChg>
        <pc:spChg chg="mod">
          <ac:chgData name="Hughes, Clayton" userId="2624fb20-2d7f-43ae-a1cd-da7fd2f2aa04" providerId="ADAL" clId="{C47DD169-ACE8-4648-9F0F-3CEBE3F7D461}" dt="2023-04-21T22:30:37.970" v="555" actId="1076"/>
          <ac:spMkLst>
            <pc:docMk/>
            <pc:sldMk cId="3475398603" sldId="271"/>
            <ac:spMk id="13" creationId="{0102FA2C-57FB-3044-8E8E-823F57611F41}"/>
          </ac:spMkLst>
        </pc:spChg>
        <pc:spChg chg="mod">
          <ac:chgData name="Hughes, Clayton" userId="2624fb20-2d7f-43ae-a1cd-da7fd2f2aa04" providerId="ADAL" clId="{C47DD169-ACE8-4648-9F0F-3CEBE3F7D461}" dt="2023-04-21T22:30:37.970" v="555" actId="1076"/>
          <ac:spMkLst>
            <pc:docMk/>
            <pc:sldMk cId="3475398603" sldId="271"/>
            <ac:spMk id="49" creationId="{F977BE8C-9D4C-5B4F-9703-1E140AFFCBD8}"/>
          </ac:spMkLst>
        </pc:spChg>
        <pc:cxnChg chg="mod">
          <ac:chgData name="Hughes, Clayton" userId="2624fb20-2d7f-43ae-a1cd-da7fd2f2aa04" providerId="ADAL" clId="{C47DD169-ACE8-4648-9F0F-3CEBE3F7D461}" dt="2023-04-21T22:30:37.970" v="555" actId="1076"/>
          <ac:cxnSpMkLst>
            <pc:docMk/>
            <pc:sldMk cId="3475398603" sldId="271"/>
            <ac:cxnSpMk id="15" creationId="{9F603FC6-7C75-DC46-9CC4-9908C1D7355B}"/>
          </ac:cxnSpMkLst>
        </pc:cxnChg>
        <pc:cxnChg chg="mod">
          <ac:chgData name="Hughes, Clayton" userId="2624fb20-2d7f-43ae-a1cd-da7fd2f2aa04" providerId="ADAL" clId="{C47DD169-ACE8-4648-9F0F-3CEBE3F7D461}" dt="2023-04-21T22:30:37.970" v="555" actId="1076"/>
          <ac:cxnSpMkLst>
            <pc:docMk/>
            <pc:sldMk cId="3475398603" sldId="271"/>
            <ac:cxnSpMk id="21" creationId="{2047D289-A2EB-5C48-B465-4D4F378B4C5F}"/>
          </ac:cxnSpMkLst>
        </pc:cxnChg>
        <pc:cxnChg chg="mod">
          <ac:chgData name="Hughes, Clayton" userId="2624fb20-2d7f-43ae-a1cd-da7fd2f2aa04" providerId="ADAL" clId="{C47DD169-ACE8-4648-9F0F-3CEBE3F7D461}" dt="2023-04-21T22:30:37.970" v="555" actId="1076"/>
          <ac:cxnSpMkLst>
            <pc:docMk/>
            <pc:sldMk cId="3475398603" sldId="271"/>
            <ac:cxnSpMk id="25" creationId="{EEBE4A92-7FD9-DF43-9F08-F66CA83F9B26}"/>
          </ac:cxnSpMkLst>
        </pc:cxnChg>
        <pc:cxnChg chg="mod">
          <ac:chgData name="Hughes, Clayton" userId="2624fb20-2d7f-43ae-a1cd-da7fd2f2aa04" providerId="ADAL" clId="{C47DD169-ACE8-4648-9F0F-3CEBE3F7D461}" dt="2023-04-21T22:30:37.970" v="555" actId="1076"/>
          <ac:cxnSpMkLst>
            <pc:docMk/>
            <pc:sldMk cId="3475398603" sldId="271"/>
            <ac:cxnSpMk id="28" creationId="{F308E18A-500C-2F4D-B663-8172E31C0A7B}"/>
          </ac:cxnSpMkLst>
        </pc:cxnChg>
        <pc:cxnChg chg="mod">
          <ac:chgData name="Hughes, Clayton" userId="2624fb20-2d7f-43ae-a1cd-da7fd2f2aa04" providerId="ADAL" clId="{C47DD169-ACE8-4648-9F0F-3CEBE3F7D461}" dt="2023-04-21T22:30:37.970" v="555" actId="1076"/>
          <ac:cxnSpMkLst>
            <pc:docMk/>
            <pc:sldMk cId="3475398603" sldId="271"/>
            <ac:cxnSpMk id="34" creationId="{B47DB07D-1440-3C4A-BBC8-5F328EC38195}"/>
          </ac:cxnSpMkLst>
        </pc:cxnChg>
        <pc:cxnChg chg="mod">
          <ac:chgData name="Hughes, Clayton" userId="2624fb20-2d7f-43ae-a1cd-da7fd2f2aa04" providerId="ADAL" clId="{C47DD169-ACE8-4648-9F0F-3CEBE3F7D461}" dt="2023-04-21T22:30:37.970" v="555" actId="1076"/>
          <ac:cxnSpMkLst>
            <pc:docMk/>
            <pc:sldMk cId="3475398603" sldId="271"/>
            <ac:cxnSpMk id="43" creationId="{B66BAF51-3445-CF4B-BA55-21BC73A11329}"/>
          </ac:cxnSpMkLst>
        </pc:cxnChg>
      </pc:sldChg>
      <pc:sldChg chg="modSp mod">
        <pc:chgData name="Hughes, Clayton" userId="2624fb20-2d7f-43ae-a1cd-da7fd2f2aa04" providerId="ADAL" clId="{C47DD169-ACE8-4648-9F0F-3CEBE3F7D461}" dt="2023-04-21T21:59:06.402" v="265" actId="20577"/>
        <pc:sldMkLst>
          <pc:docMk/>
          <pc:sldMk cId="3476457331" sldId="280"/>
        </pc:sldMkLst>
        <pc:spChg chg="mod">
          <ac:chgData name="Hughes, Clayton" userId="2624fb20-2d7f-43ae-a1cd-da7fd2f2aa04" providerId="ADAL" clId="{C47DD169-ACE8-4648-9F0F-3CEBE3F7D461}" dt="2023-04-21T21:59:06.402" v="265" actId="20577"/>
          <ac:spMkLst>
            <pc:docMk/>
            <pc:sldMk cId="3476457331" sldId="280"/>
            <ac:spMk id="2" creationId="{AD5C9FF4-A23E-5947-853A-09DE391C721A}"/>
          </ac:spMkLst>
        </pc:spChg>
      </pc:sldChg>
      <pc:sldChg chg="modSp mod">
        <pc:chgData name="Hughes, Clayton" userId="2624fb20-2d7f-43ae-a1cd-da7fd2f2aa04" providerId="ADAL" clId="{C47DD169-ACE8-4648-9F0F-3CEBE3F7D461}" dt="2023-04-21T22:33:42.511" v="595" actId="20577"/>
        <pc:sldMkLst>
          <pc:docMk/>
          <pc:sldMk cId="236649094" sldId="281"/>
        </pc:sldMkLst>
        <pc:spChg chg="mod">
          <ac:chgData name="Hughes, Clayton" userId="2624fb20-2d7f-43ae-a1cd-da7fd2f2aa04" providerId="ADAL" clId="{C47DD169-ACE8-4648-9F0F-3CEBE3F7D461}" dt="2023-04-21T22:33:42.511" v="595" actId="20577"/>
          <ac:spMkLst>
            <pc:docMk/>
            <pc:sldMk cId="236649094" sldId="281"/>
            <ac:spMk id="2" creationId="{00000000-0000-0000-0000-000000000000}"/>
          </ac:spMkLst>
        </pc:spChg>
      </pc:sldChg>
      <pc:sldChg chg="addSp delSp modSp mod">
        <pc:chgData name="Hughes, Clayton" userId="2624fb20-2d7f-43ae-a1cd-da7fd2f2aa04" providerId="ADAL" clId="{C47DD169-ACE8-4648-9F0F-3CEBE3F7D461}" dt="2023-04-21T02:56:58.099" v="21"/>
        <pc:sldMkLst>
          <pc:docMk/>
          <pc:sldMk cId="1577226426" sldId="286"/>
        </pc:sldMkLst>
        <pc:spChg chg="mod">
          <ac:chgData name="Hughes, Clayton" userId="2624fb20-2d7f-43ae-a1cd-da7fd2f2aa04" providerId="ADAL" clId="{C47DD169-ACE8-4648-9F0F-3CEBE3F7D461}" dt="2023-04-21T02:56:58.099" v="21"/>
          <ac:spMkLst>
            <pc:docMk/>
            <pc:sldMk cId="1577226426" sldId="286"/>
            <ac:spMk id="2" creationId="{00000000-0000-0000-0000-000000000000}"/>
          </ac:spMkLst>
        </pc:spChg>
        <pc:spChg chg="add del mod">
          <ac:chgData name="Hughes, Clayton" userId="2624fb20-2d7f-43ae-a1cd-da7fd2f2aa04" providerId="ADAL" clId="{C47DD169-ACE8-4648-9F0F-3CEBE3F7D461}" dt="2023-04-21T02:56:58.099" v="21"/>
          <ac:spMkLst>
            <pc:docMk/>
            <pc:sldMk cId="1577226426" sldId="286"/>
            <ac:spMk id="3" creationId="{E5AC6971-6BCD-41EA-0A9C-E0EB7A514121}"/>
          </ac:spMkLst>
        </pc:spChg>
        <pc:spChg chg="del">
          <ac:chgData name="Hughes, Clayton" userId="2624fb20-2d7f-43ae-a1cd-da7fd2f2aa04" providerId="ADAL" clId="{C47DD169-ACE8-4648-9F0F-3CEBE3F7D461}" dt="2023-04-21T02:56:48.304" v="5" actId="478"/>
          <ac:spMkLst>
            <pc:docMk/>
            <pc:sldMk cId="1577226426" sldId="286"/>
            <ac:spMk id="5" creationId="{502CF570-DEC0-3148-8514-4BD66B45E7C0}"/>
          </ac:spMkLst>
        </pc:spChg>
      </pc:sldChg>
      <pc:sldChg chg="delSp mod delAnim">
        <pc:chgData name="Hughes, Clayton" userId="2624fb20-2d7f-43ae-a1cd-da7fd2f2aa04" providerId="ADAL" clId="{C47DD169-ACE8-4648-9F0F-3CEBE3F7D461}" dt="2023-04-21T22:18:14.067" v="327" actId="21"/>
        <pc:sldMkLst>
          <pc:docMk/>
          <pc:sldMk cId="435734260" sldId="287"/>
        </pc:sldMkLst>
        <pc:grpChg chg="del">
          <ac:chgData name="Hughes, Clayton" userId="2624fb20-2d7f-43ae-a1cd-da7fd2f2aa04" providerId="ADAL" clId="{C47DD169-ACE8-4648-9F0F-3CEBE3F7D461}" dt="2023-04-21T22:18:14.067" v="327" actId="21"/>
          <ac:grpSpMkLst>
            <pc:docMk/>
            <pc:sldMk cId="435734260" sldId="287"/>
            <ac:grpSpMk id="16" creationId="{658B141E-4E53-3D42-80C0-5B3487CDFB71}"/>
          </ac:grpSpMkLst>
        </pc:grpChg>
      </pc:sldChg>
      <pc:sldChg chg="modSp mod">
        <pc:chgData name="Hughes, Clayton" userId="2624fb20-2d7f-43ae-a1cd-da7fd2f2aa04" providerId="ADAL" clId="{C47DD169-ACE8-4648-9F0F-3CEBE3F7D461}" dt="2023-04-21T22:34:36.026" v="613" actId="20577"/>
        <pc:sldMkLst>
          <pc:docMk/>
          <pc:sldMk cId="1600744560" sldId="293"/>
        </pc:sldMkLst>
        <pc:spChg chg="mod">
          <ac:chgData name="Hughes, Clayton" userId="2624fb20-2d7f-43ae-a1cd-da7fd2f2aa04" providerId="ADAL" clId="{C47DD169-ACE8-4648-9F0F-3CEBE3F7D461}" dt="2023-04-21T22:34:36.026" v="613" actId="20577"/>
          <ac:spMkLst>
            <pc:docMk/>
            <pc:sldMk cId="1600744560" sldId="293"/>
            <ac:spMk id="2" creationId="{00000000-0000-0000-0000-000000000000}"/>
          </ac:spMkLst>
        </pc:spChg>
        <pc:spChg chg="mod">
          <ac:chgData name="Hughes, Clayton" userId="2624fb20-2d7f-43ae-a1cd-da7fd2f2aa04" providerId="ADAL" clId="{C47DD169-ACE8-4648-9F0F-3CEBE3F7D461}" dt="2023-04-21T22:29:58.888" v="553" actId="6549"/>
          <ac:spMkLst>
            <pc:docMk/>
            <pc:sldMk cId="1600744560" sldId="293"/>
            <ac:spMk id="3" creationId="{00000000-0000-0000-0000-000000000000}"/>
          </ac:spMkLst>
        </pc:spChg>
      </pc:sldChg>
      <pc:sldChg chg="modSp mod">
        <pc:chgData name="Hughes, Clayton" userId="2624fb20-2d7f-43ae-a1cd-da7fd2f2aa04" providerId="ADAL" clId="{C47DD169-ACE8-4648-9F0F-3CEBE3F7D461}" dt="2023-04-21T22:34:48.912" v="616" actId="20577"/>
        <pc:sldMkLst>
          <pc:docMk/>
          <pc:sldMk cId="988283306" sldId="296"/>
        </pc:sldMkLst>
        <pc:spChg chg="mod">
          <ac:chgData name="Hughes, Clayton" userId="2624fb20-2d7f-43ae-a1cd-da7fd2f2aa04" providerId="ADAL" clId="{C47DD169-ACE8-4648-9F0F-3CEBE3F7D461}" dt="2023-04-21T22:34:48.912" v="616" actId="20577"/>
          <ac:spMkLst>
            <pc:docMk/>
            <pc:sldMk cId="988283306" sldId="296"/>
            <ac:spMk id="2" creationId="{00000000-0000-0000-0000-000000000000}"/>
          </ac:spMkLst>
        </pc:spChg>
      </pc:sldChg>
      <pc:sldChg chg="modSp mod">
        <pc:chgData name="Hughes, Clayton" userId="2624fb20-2d7f-43ae-a1cd-da7fd2f2aa04" providerId="ADAL" clId="{C47DD169-ACE8-4648-9F0F-3CEBE3F7D461}" dt="2023-04-21T22:31:17.482" v="567" actId="20577"/>
        <pc:sldMkLst>
          <pc:docMk/>
          <pc:sldMk cId="2871240796" sldId="301"/>
        </pc:sldMkLst>
        <pc:spChg chg="mod">
          <ac:chgData name="Hughes, Clayton" userId="2624fb20-2d7f-43ae-a1cd-da7fd2f2aa04" providerId="ADAL" clId="{C47DD169-ACE8-4648-9F0F-3CEBE3F7D461}" dt="2023-04-21T22:31:17.482" v="567" actId="20577"/>
          <ac:spMkLst>
            <pc:docMk/>
            <pc:sldMk cId="2871240796" sldId="301"/>
            <ac:spMk id="2" creationId="{00000000-0000-0000-0000-000000000000}"/>
          </ac:spMkLst>
        </pc:spChg>
      </pc:sldChg>
      <pc:sldChg chg="modSp mod">
        <pc:chgData name="Hughes, Clayton" userId="2624fb20-2d7f-43ae-a1cd-da7fd2f2aa04" providerId="ADAL" clId="{C47DD169-ACE8-4648-9F0F-3CEBE3F7D461}" dt="2023-04-21T22:07:12.989" v="323" actId="1035"/>
        <pc:sldMkLst>
          <pc:docMk/>
          <pc:sldMk cId="3305793225" sldId="308"/>
        </pc:sldMkLst>
        <pc:graphicFrameChg chg="mod">
          <ac:chgData name="Hughes, Clayton" userId="2624fb20-2d7f-43ae-a1cd-da7fd2f2aa04" providerId="ADAL" clId="{C47DD169-ACE8-4648-9F0F-3CEBE3F7D461}" dt="2023-04-21T22:07:12.989" v="323" actId="1035"/>
          <ac:graphicFrameMkLst>
            <pc:docMk/>
            <pc:sldMk cId="3305793225" sldId="308"/>
            <ac:graphicFrameMk id="5" creationId="{00000000-0000-0000-0000-000000000000}"/>
          </ac:graphicFrameMkLst>
        </pc:graphicFrameChg>
      </pc:sldChg>
      <pc:sldChg chg="modSp mod">
        <pc:chgData name="Hughes, Clayton" userId="2624fb20-2d7f-43ae-a1cd-da7fd2f2aa04" providerId="ADAL" clId="{C47DD169-ACE8-4648-9F0F-3CEBE3F7D461}" dt="2023-04-21T22:34:02.373" v="600" actId="20577"/>
        <pc:sldMkLst>
          <pc:docMk/>
          <pc:sldMk cId="3378211203" sldId="310"/>
        </pc:sldMkLst>
        <pc:spChg chg="mod">
          <ac:chgData name="Hughes, Clayton" userId="2624fb20-2d7f-43ae-a1cd-da7fd2f2aa04" providerId="ADAL" clId="{C47DD169-ACE8-4648-9F0F-3CEBE3F7D461}" dt="2023-04-21T22:34:02.373" v="600" actId="20577"/>
          <ac:spMkLst>
            <pc:docMk/>
            <pc:sldMk cId="3378211203" sldId="310"/>
            <ac:spMk id="2" creationId="{00000000-0000-0000-0000-000000000000}"/>
          </ac:spMkLst>
        </pc:spChg>
      </pc:sldChg>
      <pc:sldChg chg="modSp mod">
        <pc:chgData name="Hughes, Clayton" userId="2624fb20-2d7f-43ae-a1cd-da7fd2f2aa04" providerId="ADAL" clId="{C47DD169-ACE8-4648-9F0F-3CEBE3F7D461}" dt="2023-04-21T22:35:19.041" v="618" actId="207"/>
        <pc:sldMkLst>
          <pc:docMk/>
          <pc:sldMk cId="1956802831" sldId="351"/>
        </pc:sldMkLst>
        <pc:spChg chg="mod">
          <ac:chgData name="Hughes, Clayton" userId="2624fb20-2d7f-43ae-a1cd-da7fd2f2aa04" providerId="ADAL" clId="{C47DD169-ACE8-4648-9F0F-3CEBE3F7D461}" dt="2023-04-21T22:35:19.041" v="618" actId="207"/>
          <ac:spMkLst>
            <pc:docMk/>
            <pc:sldMk cId="1956802831" sldId="351"/>
            <ac:spMk id="2" creationId="{00000000-0000-0000-0000-000000000000}"/>
          </ac:spMkLst>
        </pc:spChg>
      </pc:sldChg>
      <pc:sldChg chg="modSp mod">
        <pc:chgData name="Hughes, Clayton" userId="2624fb20-2d7f-43ae-a1cd-da7fd2f2aa04" providerId="ADAL" clId="{C47DD169-ACE8-4648-9F0F-3CEBE3F7D461}" dt="2023-04-21T21:58:39.970" v="255" actId="20577"/>
        <pc:sldMkLst>
          <pc:docMk/>
          <pc:sldMk cId="2265498176" sldId="396"/>
        </pc:sldMkLst>
        <pc:spChg chg="mod">
          <ac:chgData name="Hughes, Clayton" userId="2624fb20-2d7f-43ae-a1cd-da7fd2f2aa04" providerId="ADAL" clId="{C47DD169-ACE8-4648-9F0F-3CEBE3F7D461}" dt="2023-04-21T21:58:39.970" v="255" actId="20577"/>
          <ac:spMkLst>
            <pc:docMk/>
            <pc:sldMk cId="2265498176" sldId="396"/>
            <ac:spMk id="4" creationId="{5FD2FF6A-CFEF-B849-BAC5-96CF281A18F0}"/>
          </ac:spMkLst>
        </pc:spChg>
      </pc:sldChg>
      <pc:sldChg chg="modSp mod">
        <pc:chgData name="Hughes, Clayton" userId="2624fb20-2d7f-43ae-a1cd-da7fd2f2aa04" providerId="ADAL" clId="{C47DD169-ACE8-4648-9F0F-3CEBE3F7D461}" dt="2023-04-21T02:55:44.384" v="2" actId="14100"/>
        <pc:sldMkLst>
          <pc:docMk/>
          <pc:sldMk cId="134833590" sldId="414"/>
        </pc:sldMkLst>
        <pc:picChg chg="mod">
          <ac:chgData name="Hughes, Clayton" userId="2624fb20-2d7f-43ae-a1cd-da7fd2f2aa04" providerId="ADAL" clId="{C47DD169-ACE8-4648-9F0F-3CEBE3F7D461}" dt="2023-04-21T02:55:44.384" v="2" actId="14100"/>
          <ac:picMkLst>
            <pc:docMk/>
            <pc:sldMk cId="134833590" sldId="414"/>
            <ac:picMk id="3" creationId="{00000000-0000-0000-0000-000000000000}"/>
          </ac:picMkLst>
        </pc:picChg>
      </pc:sldChg>
      <pc:sldChg chg="addSp delSp modSp mod">
        <pc:chgData name="Hughes, Clayton" userId="2624fb20-2d7f-43ae-a1cd-da7fd2f2aa04" providerId="ADAL" clId="{C47DD169-ACE8-4648-9F0F-3CEBE3F7D461}" dt="2023-04-21T02:57:34.812" v="22"/>
        <pc:sldMkLst>
          <pc:docMk/>
          <pc:sldMk cId="2012778208" sldId="420"/>
        </pc:sldMkLst>
        <pc:spChg chg="mod">
          <ac:chgData name="Hughes, Clayton" userId="2624fb20-2d7f-43ae-a1cd-da7fd2f2aa04" providerId="ADAL" clId="{C47DD169-ACE8-4648-9F0F-3CEBE3F7D461}" dt="2023-04-21T02:57:34.812" v="22"/>
          <ac:spMkLst>
            <pc:docMk/>
            <pc:sldMk cId="2012778208" sldId="420"/>
            <ac:spMk id="2" creationId="{18E044ED-F15F-1C4F-98BA-D2C0C53DB989}"/>
          </ac:spMkLst>
        </pc:spChg>
        <pc:spChg chg="add del mod">
          <ac:chgData name="Hughes, Clayton" userId="2624fb20-2d7f-43ae-a1cd-da7fd2f2aa04" providerId="ADAL" clId="{C47DD169-ACE8-4648-9F0F-3CEBE3F7D461}" dt="2023-04-21T02:57:34.812" v="22"/>
          <ac:spMkLst>
            <pc:docMk/>
            <pc:sldMk cId="2012778208" sldId="420"/>
            <ac:spMk id="4" creationId="{9B336EAF-3B0E-7E2C-9744-E73AE36B5F2B}"/>
          </ac:spMkLst>
        </pc:spChg>
        <pc:spChg chg="del">
          <ac:chgData name="Hughes, Clayton" userId="2624fb20-2d7f-43ae-a1cd-da7fd2f2aa04" providerId="ADAL" clId="{C47DD169-ACE8-4648-9F0F-3CEBE3F7D461}" dt="2023-04-21T02:56:21.232" v="3" actId="478"/>
          <ac:spMkLst>
            <pc:docMk/>
            <pc:sldMk cId="2012778208" sldId="420"/>
            <ac:spMk id="6" creationId="{15045FE0-2257-D245-BB74-5787130EB62C}"/>
          </ac:spMkLst>
        </pc:spChg>
      </pc:sldChg>
      <pc:sldChg chg="modSp mod modAnim">
        <pc:chgData name="Hughes, Clayton" userId="2624fb20-2d7f-43ae-a1cd-da7fd2f2aa04" providerId="ADAL" clId="{C47DD169-ACE8-4648-9F0F-3CEBE3F7D461}" dt="2023-04-21T22:34:20.830" v="612" actId="20577"/>
        <pc:sldMkLst>
          <pc:docMk/>
          <pc:sldMk cId="2508695194" sldId="422"/>
        </pc:sldMkLst>
        <pc:spChg chg="mod">
          <ac:chgData name="Hughes, Clayton" userId="2624fb20-2d7f-43ae-a1cd-da7fd2f2aa04" providerId="ADAL" clId="{C47DD169-ACE8-4648-9F0F-3CEBE3F7D461}" dt="2023-04-21T02:57:45.018" v="25" actId="20577"/>
          <ac:spMkLst>
            <pc:docMk/>
            <pc:sldMk cId="2508695194" sldId="422"/>
            <ac:spMk id="2" creationId="{65DC31F6-4BF3-0046-ACB1-20293F282416}"/>
          </ac:spMkLst>
        </pc:spChg>
        <pc:spChg chg="mod">
          <ac:chgData name="Hughes, Clayton" userId="2624fb20-2d7f-43ae-a1cd-da7fd2f2aa04" providerId="ADAL" clId="{C47DD169-ACE8-4648-9F0F-3CEBE3F7D461}" dt="2023-04-21T22:34:20.830" v="612" actId="20577"/>
          <ac:spMkLst>
            <pc:docMk/>
            <pc:sldMk cId="2508695194" sldId="422"/>
            <ac:spMk id="5" creationId="{235F21B4-9AA6-AF4A-BAFC-8DB933F4F454}"/>
          </ac:spMkLst>
        </pc:spChg>
      </pc:sldChg>
      <pc:sldChg chg="del">
        <pc:chgData name="Hughes, Clayton" userId="2624fb20-2d7f-43ae-a1cd-da7fd2f2aa04" providerId="ADAL" clId="{C47DD169-ACE8-4648-9F0F-3CEBE3F7D461}" dt="2023-04-21T22:17:37.613" v="324" actId="2696"/>
        <pc:sldMkLst>
          <pc:docMk/>
          <pc:sldMk cId="789451887" sldId="423"/>
        </pc:sldMkLst>
      </pc:sldChg>
      <pc:sldChg chg="add">
        <pc:chgData name="Hughes, Clayton" userId="2624fb20-2d7f-43ae-a1cd-da7fd2f2aa04" providerId="ADAL" clId="{C47DD169-ACE8-4648-9F0F-3CEBE3F7D461}" dt="2023-04-21T22:17:41.793" v="325"/>
        <pc:sldMkLst>
          <pc:docMk/>
          <pc:sldMk cId="2604993011" sldId="423"/>
        </pc:sldMkLst>
      </pc:sldChg>
      <pc:sldChg chg="modSp mod">
        <pc:chgData name="Hughes, Clayton" userId="2624fb20-2d7f-43ae-a1cd-da7fd2f2aa04" providerId="ADAL" clId="{C47DD169-ACE8-4648-9F0F-3CEBE3F7D461}" dt="2023-04-21T22:31:25.991" v="568" actId="20577"/>
        <pc:sldMkLst>
          <pc:docMk/>
          <pc:sldMk cId="128858011" sldId="432"/>
        </pc:sldMkLst>
        <pc:spChg chg="mod">
          <ac:chgData name="Hughes, Clayton" userId="2624fb20-2d7f-43ae-a1cd-da7fd2f2aa04" providerId="ADAL" clId="{C47DD169-ACE8-4648-9F0F-3CEBE3F7D461}" dt="2023-04-21T22:31:25.991" v="568" actId="20577"/>
          <ac:spMkLst>
            <pc:docMk/>
            <pc:sldMk cId="128858011" sldId="432"/>
            <ac:spMk id="2" creationId="{831DA4DD-7916-C844-A5BD-E0D2BEBF20DE}"/>
          </ac:spMkLst>
        </pc:spChg>
        <pc:spChg chg="mod">
          <ac:chgData name="Hughes, Clayton" userId="2624fb20-2d7f-43ae-a1cd-da7fd2f2aa04" providerId="ADAL" clId="{C47DD169-ACE8-4648-9F0F-3CEBE3F7D461}" dt="2023-04-21T03:01:31.469" v="174" actId="14100"/>
          <ac:spMkLst>
            <pc:docMk/>
            <pc:sldMk cId="128858011" sldId="432"/>
            <ac:spMk id="5" creationId="{14129592-4557-E642-A7B2-D69F1D7B2E82}"/>
          </ac:spMkLst>
        </pc:spChg>
      </pc:sldChg>
      <pc:sldChg chg="modSp mod">
        <pc:chgData name="Hughes, Clayton" userId="2624fb20-2d7f-43ae-a1cd-da7fd2f2aa04" providerId="ADAL" clId="{C47DD169-ACE8-4648-9F0F-3CEBE3F7D461}" dt="2023-04-21T22:35:02.433" v="617" actId="20577"/>
        <pc:sldMkLst>
          <pc:docMk/>
          <pc:sldMk cId="2856648242" sldId="434"/>
        </pc:sldMkLst>
        <pc:spChg chg="mod">
          <ac:chgData name="Hughes, Clayton" userId="2624fb20-2d7f-43ae-a1cd-da7fd2f2aa04" providerId="ADAL" clId="{C47DD169-ACE8-4648-9F0F-3CEBE3F7D461}" dt="2023-04-21T22:35:02.433" v="617" actId="20577"/>
          <ac:spMkLst>
            <pc:docMk/>
            <pc:sldMk cId="2856648242" sldId="434"/>
            <ac:spMk id="2" creationId="{671DE2BA-B2EE-CE4E-83C1-A367D39BBDBF}"/>
          </ac:spMkLst>
        </pc:spChg>
        <pc:spChg chg="mod">
          <ac:chgData name="Hughes, Clayton" userId="2624fb20-2d7f-43ae-a1cd-da7fd2f2aa04" providerId="ADAL" clId="{C47DD169-ACE8-4648-9F0F-3CEBE3F7D461}" dt="2023-04-21T02:59:51.331" v="134" actId="6549"/>
          <ac:spMkLst>
            <pc:docMk/>
            <pc:sldMk cId="2856648242" sldId="434"/>
            <ac:spMk id="4" creationId="{63B96DDA-D044-E84A-AEF9-AAFED5C3AE41}"/>
          </ac:spMkLst>
        </pc:spChg>
        <pc:spChg chg="mod">
          <ac:chgData name="Hughes, Clayton" userId="2624fb20-2d7f-43ae-a1cd-da7fd2f2aa04" providerId="ADAL" clId="{C47DD169-ACE8-4648-9F0F-3CEBE3F7D461}" dt="2023-04-21T03:00:10.556" v="135" actId="14100"/>
          <ac:spMkLst>
            <pc:docMk/>
            <pc:sldMk cId="2856648242" sldId="434"/>
            <ac:spMk id="5" creationId="{DF34DD8B-A56C-1F49-BDAD-F479CE9D8B9B}"/>
          </ac:spMkLst>
        </pc:spChg>
      </pc:sldChg>
      <pc:sldChg chg="modSp mod">
        <pc:chgData name="Hughes, Clayton" userId="2624fb20-2d7f-43ae-a1cd-da7fd2f2aa04" providerId="ADAL" clId="{C47DD169-ACE8-4648-9F0F-3CEBE3F7D461}" dt="2023-04-21T22:03:36.697" v="308" actId="1076"/>
        <pc:sldMkLst>
          <pc:docMk/>
          <pc:sldMk cId="4228773669" sldId="441"/>
        </pc:sldMkLst>
        <pc:spChg chg="mod">
          <ac:chgData name="Hughes, Clayton" userId="2624fb20-2d7f-43ae-a1cd-da7fd2f2aa04" providerId="ADAL" clId="{C47DD169-ACE8-4648-9F0F-3CEBE3F7D461}" dt="2023-04-21T22:02:51.923" v="299" actId="1035"/>
          <ac:spMkLst>
            <pc:docMk/>
            <pc:sldMk cId="4228773669" sldId="441"/>
            <ac:spMk id="9" creationId="{00000000-0000-0000-0000-000000000000}"/>
          </ac:spMkLst>
        </pc:spChg>
        <pc:spChg chg="mod">
          <ac:chgData name="Hughes, Clayton" userId="2624fb20-2d7f-43ae-a1cd-da7fd2f2aa04" providerId="ADAL" clId="{C47DD169-ACE8-4648-9F0F-3CEBE3F7D461}" dt="2023-04-21T22:03:29.544" v="307" actId="1076"/>
          <ac:spMkLst>
            <pc:docMk/>
            <pc:sldMk cId="4228773669" sldId="441"/>
            <ac:spMk id="10" creationId="{00000000-0000-0000-0000-000000000000}"/>
          </ac:spMkLst>
        </pc:spChg>
        <pc:spChg chg="mod">
          <ac:chgData name="Hughes, Clayton" userId="2624fb20-2d7f-43ae-a1cd-da7fd2f2aa04" providerId="ADAL" clId="{C47DD169-ACE8-4648-9F0F-3CEBE3F7D461}" dt="2023-04-21T22:02:51.923" v="299" actId="1035"/>
          <ac:spMkLst>
            <pc:docMk/>
            <pc:sldMk cId="4228773669" sldId="441"/>
            <ac:spMk id="11" creationId="{00000000-0000-0000-0000-000000000000}"/>
          </ac:spMkLst>
        </pc:spChg>
        <pc:spChg chg="mod">
          <ac:chgData name="Hughes, Clayton" userId="2624fb20-2d7f-43ae-a1cd-da7fd2f2aa04" providerId="ADAL" clId="{C47DD169-ACE8-4648-9F0F-3CEBE3F7D461}" dt="2023-04-21T22:03:36.697" v="308" actId="1076"/>
          <ac:spMkLst>
            <pc:docMk/>
            <pc:sldMk cId="4228773669" sldId="441"/>
            <ac:spMk id="12" creationId="{00000000-0000-0000-0000-000000000000}"/>
          </ac:spMkLst>
        </pc:spChg>
      </pc:sldChg>
      <pc:sldChg chg="addSp delSp modSp mod">
        <pc:chgData name="Hughes, Clayton" userId="2624fb20-2d7f-43ae-a1cd-da7fd2f2aa04" providerId="ADAL" clId="{C47DD169-ACE8-4648-9F0F-3CEBE3F7D461}" dt="2023-04-21T22:06:57.203" v="311"/>
        <pc:sldMkLst>
          <pc:docMk/>
          <pc:sldMk cId="1616536247" sldId="447"/>
        </pc:sldMkLst>
        <pc:spChg chg="add mod">
          <ac:chgData name="Hughes, Clayton" userId="2624fb20-2d7f-43ae-a1cd-da7fd2f2aa04" providerId="ADAL" clId="{C47DD169-ACE8-4648-9F0F-3CEBE3F7D461}" dt="2023-04-21T22:06:57.203" v="311"/>
          <ac:spMkLst>
            <pc:docMk/>
            <pc:sldMk cId="1616536247" sldId="447"/>
            <ac:spMk id="6" creationId="{5C5FEB5C-46BC-44D5-ECCE-BADB576F3C70}"/>
          </ac:spMkLst>
        </pc:spChg>
        <pc:spChg chg="del">
          <ac:chgData name="Hughes, Clayton" userId="2624fb20-2d7f-43ae-a1cd-da7fd2f2aa04" providerId="ADAL" clId="{C47DD169-ACE8-4648-9F0F-3CEBE3F7D461}" dt="2023-04-21T22:06:56.670" v="310" actId="478"/>
          <ac:spMkLst>
            <pc:docMk/>
            <pc:sldMk cId="1616536247" sldId="447"/>
            <ac:spMk id="25" creationId="{CD3FFCD9-225F-A54C-8F98-05658C0241E7}"/>
          </ac:spMkLst>
        </pc:spChg>
      </pc:sldChg>
      <pc:sldChg chg="modSp mod">
        <pc:chgData name="Hughes, Clayton" userId="2624fb20-2d7f-43ae-a1cd-da7fd2f2aa04" providerId="ADAL" clId="{C47DD169-ACE8-4648-9F0F-3CEBE3F7D461}" dt="2023-04-21T22:33:46.763" v="596" actId="20577"/>
        <pc:sldMkLst>
          <pc:docMk/>
          <pc:sldMk cId="2798709787" sldId="448"/>
        </pc:sldMkLst>
        <pc:spChg chg="mod">
          <ac:chgData name="Hughes, Clayton" userId="2624fb20-2d7f-43ae-a1cd-da7fd2f2aa04" providerId="ADAL" clId="{C47DD169-ACE8-4648-9F0F-3CEBE3F7D461}" dt="2023-04-21T22:33:46.763" v="596" actId="20577"/>
          <ac:spMkLst>
            <pc:docMk/>
            <pc:sldMk cId="2798709787" sldId="448"/>
            <ac:spMk id="2" creationId="{484727C4-5A9A-6244-857C-2F3992D91B99}"/>
          </ac:spMkLst>
        </pc:spChg>
      </pc:sldChg>
      <pc:sldChg chg="delSp modSp mod">
        <pc:chgData name="Hughes, Clayton" userId="2624fb20-2d7f-43ae-a1cd-da7fd2f2aa04" providerId="ADAL" clId="{C47DD169-ACE8-4648-9F0F-3CEBE3F7D461}" dt="2023-04-21T03:02:32.142" v="216" actId="20577"/>
        <pc:sldMkLst>
          <pc:docMk/>
          <pc:sldMk cId="954984074" sldId="451"/>
        </pc:sldMkLst>
        <pc:spChg chg="mod">
          <ac:chgData name="Hughes, Clayton" userId="2624fb20-2d7f-43ae-a1cd-da7fd2f2aa04" providerId="ADAL" clId="{C47DD169-ACE8-4648-9F0F-3CEBE3F7D461}" dt="2023-04-21T03:02:32.142" v="216" actId="20577"/>
          <ac:spMkLst>
            <pc:docMk/>
            <pc:sldMk cId="954984074" sldId="451"/>
            <ac:spMk id="2" creationId="{CB25A3F1-5968-A647-8DD0-6F8D4BC653FE}"/>
          </ac:spMkLst>
        </pc:spChg>
        <pc:spChg chg="del">
          <ac:chgData name="Hughes, Clayton" userId="2624fb20-2d7f-43ae-a1cd-da7fd2f2aa04" providerId="ADAL" clId="{C47DD169-ACE8-4648-9F0F-3CEBE3F7D461}" dt="2023-04-21T03:02:19.670" v="208" actId="478"/>
          <ac:spMkLst>
            <pc:docMk/>
            <pc:sldMk cId="954984074" sldId="451"/>
            <ac:spMk id="3" creationId="{115001F2-F60A-C84C-A5BF-942B31CABAB1}"/>
          </ac:spMkLst>
        </pc:spChg>
      </pc:sldChg>
      <pc:sldChg chg="modSp mod">
        <pc:chgData name="Hughes, Clayton" userId="2624fb20-2d7f-43ae-a1cd-da7fd2f2aa04" providerId="ADAL" clId="{C47DD169-ACE8-4648-9F0F-3CEBE3F7D461}" dt="2023-04-21T22:33:55.220" v="599" actId="20577"/>
        <pc:sldMkLst>
          <pc:docMk/>
          <pc:sldMk cId="140319061" sldId="453"/>
        </pc:sldMkLst>
        <pc:spChg chg="mod">
          <ac:chgData name="Hughes, Clayton" userId="2624fb20-2d7f-43ae-a1cd-da7fd2f2aa04" providerId="ADAL" clId="{C47DD169-ACE8-4648-9F0F-3CEBE3F7D461}" dt="2023-04-21T22:33:55.220" v="599" actId="20577"/>
          <ac:spMkLst>
            <pc:docMk/>
            <pc:sldMk cId="140319061" sldId="453"/>
            <ac:spMk id="2" creationId="{E15472D7-00C1-C843-A741-5D78F3D4A8C7}"/>
          </ac:spMkLst>
        </pc:spChg>
      </pc:sldChg>
      <pc:sldChg chg="modSp mod">
        <pc:chgData name="Hughes, Clayton" userId="2624fb20-2d7f-43ae-a1cd-da7fd2f2aa04" providerId="ADAL" clId="{C47DD169-ACE8-4648-9F0F-3CEBE3F7D461}" dt="2023-04-21T03:01:14.103" v="173" actId="1036"/>
        <pc:sldMkLst>
          <pc:docMk/>
          <pc:sldMk cId="3675429893" sldId="458"/>
        </pc:sldMkLst>
        <pc:spChg chg="mod">
          <ac:chgData name="Hughes, Clayton" userId="2624fb20-2d7f-43ae-a1cd-da7fd2f2aa04" providerId="ADAL" clId="{C47DD169-ACE8-4648-9F0F-3CEBE3F7D461}" dt="2023-04-21T03:01:06.602" v="160" actId="20577"/>
          <ac:spMkLst>
            <pc:docMk/>
            <pc:sldMk cId="3675429893" sldId="458"/>
            <ac:spMk id="3" creationId="{00000000-0000-0000-0000-000000000000}"/>
          </ac:spMkLst>
        </pc:spChg>
        <pc:spChg chg="mod">
          <ac:chgData name="Hughes, Clayton" userId="2624fb20-2d7f-43ae-a1cd-da7fd2f2aa04" providerId="ADAL" clId="{C47DD169-ACE8-4648-9F0F-3CEBE3F7D461}" dt="2023-04-21T03:00:57.007" v="159" actId="1076"/>
          <ac:spMkLst>
            <pc:docMk/>
            <pc:sldMk cId="3675429893" sldId="458"/>
            <ac:spMk id="7" creationId="{00000000-0000-0000-0000-000000000000}"/>
          </ac:spMkLst>
        </pc:spChg>
        <pc:spChg chg="mod">
          <ac:chgData name="Hughes, Clayton" userId="2624fb20-2d7f-43ae-a1cd-da7fd2f2aa04" providerId="ADAL" clId="{C47DD169-ACE8-4648-9F0F-3CEBE3F7D461}" dt="2023-04-21T03:01:14.103" v="173" actId="1036"/>
          <ac:spMkLst>
            <pc:docMk/>
            <pc:sldMk cId="3675429893" sldId="458"/>
            <ac:spMk id="8" creationId="{00000000-0000-0000-0000-000000000000}"/>
          </ac:spMkLst>
        </pc:spChg>
      </pc:sldChg>
      <pc:sldChg chg="modSp mod">
        <pc:chgData name="Hughes, Clayton" userId="2624fb20-2d7f-43ae-a1cd-da7fd2f2aa04" providerId="ADAL" clId="{C47DD169-ACE8-4648-9F0F-3CEBE3F7D461}" dt="2023-04-21T22:31:08.056" v="566" actId="1035"/>
        <pc:sldMkLst>
          <pc:docMk/>
          <pc:sldMk cId="358974672" sldId="459"/>
        </pc:sldMkLst>
        <pc:spChg chg="mod">
          <ac:chgData name="Hughes, Clayton" userId="2624fb20-2d7f-43ae-a1cd-da7fd2f2aa04" providerId="ADAL" clId="{C47DD169-ACE8-4648-9F0F-3CEBE3F7D461}" dt="2023-04-21T22:31:08.056" v="566" actId="1035"/>
          <ac:spMkLst>
            <pc:docMk/>
            <pc:sldMk cId="358974672" sldId="459"/>
            <ac:spMk id="8" creationId="{00000000-0000-0000-0000-000000000000}"/>
          </ac:spMkLst>
        </pc:spChg>
      </pc:sldChg>
      <pc:sldChg chg="modSp mod">
        <pc:chgData name="Hughes, Clayton" userId="2624fb20-2d7f-43ae-a1cd-da7fd2f2aa04" providerId="ADAL" clId="{C47DD169-ACE8-4648-9F0F-3CEBE3F7D461}" dt="2023-04-21T03:02:09.971" v="207" actId="1038"/>
        <pc:sldMkLst>
          <pc:docMk/>
          <pc:sldMk cId="355342793" sldId="460"/>
        </pc:sldMkLst>
        <pc:picChg chg="mod">
          <ac:chgData name="Hughes, Clayton" userId="2624fb20-2d7f-43ae-a1cd-da7fd2f2aa04" providerId="ADAL" clId="{C47DD169-ACE8-4648-9F0F-3CEBE3F7D461}" dt="2023-04-21T03:02:09.971" v="207" actId="1038"/>
          <ac:picMkLst>
            <pc:docMk/>
            <pc:sldMk cId="355342793" sldId="460"/>
            <ac:picMk id="7" creationId="{00000000-0000-0000-0000-000000000000}"/>
          </ac:picMkLst>
        </pc:picChg>
      </pc:sldChg>
      <pc:sldChg chg="delSp mod">
        <pc:chgData name="Hughes, Clayton" userId="2624fb20-2d7f-43ae-a1cd-da7fd2f2aa04" providerId="ADAL" clId="{C47DD169-ACE8-4648-9F0F-3CEBE3F7D461}" dt="2023-04-21T03:02:47.775" v="217" actId="478"/>
        <pc:sldMkLst>
          <pc:docMk/>
          <pc:sldMk cId="3734476213" sldId="1845"/>
        </pc:sldMkLst>
        <pc:spChg chg="del">
          <ac:chgData name="Hughes, Clayton" userId="2624fb20-2d7f-43ae-a1cd-da7fd2f2aa04" providerId="ADAL" clId="{C47DD169-ACE8-4648-9F0F-3CEBE3F7D461}" dt="2023-04-21T03:02:47.775" v="217" actId="478"/>
          <ac:spMkLst>
            <pc:docMk/>
            <pc:sldMk cId="3734476213" sldId="1845"/>
            <ac:spMk id="21" creationId="{CEDEAB52-84ED-4775-A59D-F223126E18D7}"/>
          </ac:spMkLst>
        </pc:spChg>
      </pc:sldChg>
      <pc:sldChg chg="addSp delSp modSp add mod modAnim">
        <pc:chgData name="Hughes, Clayton" userId="2624fb20-2d7f-43ae-a1cd-da7fd2f2aa04" providerId="ADAL" clId="{C47DD169-ACE8-4648-9F0F-3CEBE3F7D461}" dt="2023-04-21T22:34:42.478" v="615" actId="20577"/>
        <pc:sldMkLst>
          <pc:docMk/>
          <pc:sldMk cId="2652060061" sldId="1848"/>
        </pc:sldMkLst>
        <pc:spChg chg="mod">
          <ac:chgData name="Hughes, Clayton" userId="2624fb20-2d7f-43ae-a1cd-da7fd2f2aa04" providerId="ADAL" clId="{C47DD169-ACE8-4648-9F0F-3CEBE3F7D461}" dt="2023-04-21T22:34:42.478" v="615" actId="20577"/>
          <ac:spMkLst>
            <pc:docMk/>
            <pc:sldMk cId="2652060061" sldId="1848"/>
            <ac:spMk id="2" creationId="{3CD1A918-F992-BA40-834C-EB6756FA8DAE}"/>
          </ac:spMkLst>
        </pc:spChg>
        <pc:spChg chg="mod">
          <ac:chgData name="Hughes, Clayton" userId="2624fb20-2d7f-43ae-a1cd-da7fd2f2aa04" providerId="ADAL" clId="{C47DD169-ACE8-4648-9F0F-3CEBE3F7D461}" dt="2023-04-21T22:28:13.135" v="542" actId="5793"/>
          <ac:spMkLst>
            <pc:docMk/>
            <pc:sldMk cId="2652060061" sldId="1848"/>
            <ac:spMk id="5" creationId="{09130260-3F1C-8B49-9C08-47F27CE2D309}"/>
          </ac:spMkLst>
        </pc:spChg>
        <pc:spChg chg="del">
          <ac:chgData name="Hughes, Clayton" userId="2624fb20-2d7f-43ae-a1cd-da7fd2f2aa04" providerId="ADAL" clId="{C47DD169-ACE8-4648-9F0F-3CEBE3F7D461}" dt="2023-04-21T22:25:48.891" v="503" actId="478"/>
          <ac:spMkLst>
            <pc:docMk/>
            <pc:sldMk cId="2652060061" sldId="1848"/>
            <ac:spMk id="6" creationId="{ACFD13AF-FCBB-A74A-827A-FCE727FAA68E}"/>
          </ac:spMkLst>
        </pc:spChg>
        <pc:spChg chg="del">
          <ac:chgData name="Hughes, Clayton" userId="2624fb20-2d7f-43ae-a1cd-da7fd2f2aa04" providerId="ADAL" clId="{C47DD169-ACE8-4648-9F0F-3CEBE3F7D461}" dt="2023-04-21T22:25:46.085" v="502" actId="478"/>
          <ac:spMkLst>
            <pc:docMk/>
            <pc:sldMk cId="2652060061" sldId="1848"/>
            <ac:spMk id="7" creationId="{8A6077CE-9072-2C45-A1E1-8472E67A250B}"/>
          </ac:spMkLst>
        </pc:spChg>
        <pc:spChg chg="del">
          <ac:chgData name="Hughes, Clayton" userId="2624fb20-2d7f-43ae-a1cd-da7fd2f2aa04" providerId="ADAL" clId="{C47DD169-ACE8-4648-9F0F-3CEBE3F7D461}" dt="2023-04-21T22:25:48.891" v="503" actId="478"/>
          <ac:spMkLst>
            <pc:docMk/>
            <pc:sldMk cId="2652060061" sldId="1848"/>
            <ac:spMk id="8" creationId="{360B6301-FA6F-DD4A-AFE4-470ECA5FD980}"/>
          </ac:spMkLst>
        </pc:spChg>
        <pc:spChg chg="del">
          <ac:chgData name="Hughes, Clayton" userId="2624fb20-2d7f-43ae-a1cd-da7fd2f2aa04" providerId="ADAL" clId="{C47DD169-ACE8-4648-9F0F-3CEBE3F7D461}" dt="2023-04-21T22:25:48.891" v="503" actId="478"/>
          <ac:spMkLst>
            <pc:docMk/>
            <pc:sldMk cId="2652060061" sldId="1848"/>
            <ac:spMk id="9" creationId="{C54CA90C-4AC9-F747-B865-1329A017ED57}"/>
          </ac:spMkLst>
        </pc:spChg>
        <pc:spChg chg="del">
          <ac:chgData name="Hughes, Clayton" userId="2624fb20-2d7f-43ae-a1cd-da7fd2f2aa04" providerId="ADAL" clId="{C47DD169-ACE8-4648-9F0F-3CEBE3F7D461}" dt="2023-04-21T22:25:48.891" v="503" actId="478"/>
          <ac:spMkLst>
            <pc:docMk/>
            <pc:sldMk cId="2652060061" sldId="1848"/>
            <ac:spMk id="10" creationId="{850EE68E-2CB4-2444-A150-F7641BB72D5B}"/>
          </ac:spMkLst>
        </pc:spChg>
        <pc:spChg chg="del">
          <ac:chgData name="Hughes, Clayton" userId="2624fb20-2d7f-43ae-a1cd-da7fd2f2aa04" providerId="ADAL" clId="{C47DD169-ACE8-4648-9F0F-3CEBE3F7D461}" dt="2023-04-21T22:25:48.891" v="503" actId="478"/>
          <ac:spMkLst>
            <pc:docMk/>
            <pc:sldMk cId="2652060061" sldId="1848"/>
            <ac:spMk id="11" creationId="{3BD876AE-76B1-564D-8509-6CF78FAE886E}"/>
          </ac:spMkLst>
        </pc:spChg>
        <pc:spChg chg="del">
          <ac:chgData name="Hughes, Clayton" userId="2624fb20-2d7f-43ae-a1cd-da7fd2f2aa04" providerId="ADAL" clId="{C47DD169-ACE8-4648-9F0F-3CEBE3F7D461}" dt="2023-04-21T22:25:48.891" v="503" actId="478"/>
          <ac:spMkLst>
            <pc:docMk/>
            <pc:sldMk cId="2652060061" sldId="1848"/>
            <ac:spMk id="12" creationId="{0205D4F2-FB99-8847-A162-18AE6409CBC2}"/>
          </ac:spMkLst>
        </pc:spChg>
        <pc:spChg chg="del">
          <ac:chgData name="Hughes, Clayton" userId="2624fb20-2d7f-43ae-a1cd-da7fd2f2aa04" providerId="ADAL" clId="{C47DD169-ACE8-4648-9F0F-3CEBE3F7D461}" dt="2023-04-21T22:25:48.891" v="503" actId="478"/>
          <ac:spMkLst>
            <pc:docMk/>
            <pc:sldMk cId="2652060061" sldId="1848"/>
            <ac:spMk id="13" creationId="{748943BF-61EF-F84D-87EF-1D279A1BB9D4}"/>
          </ac:spMkLst>
        </pc:spChg>
        <pc:spChg chg="mod">
          <ac:chgData name="Hughes, Clayton" userId="2624fb20-2d7f-43ae-a1cd-da7fd2f2aa04" providerId="ADAL" clId="{C47DD169-ACE8-4648-9F0F-3CEBE3F7D461}" dt="2023-04-21T22:25:49.952" v="504"/>
          <ac:spMkLst>
            <pc:docMk/>
            <pc:sldMk cId="2652060061" sldId="1848"/>
            <ac:spMk id="16" creationId="{78353B5C-C4B5-A787-8828-F5D284BBBA2E}"/>
          </ac:spMkLst>
        </pc:spChg>
        <pc:spChg chg="mod">
          <ac:chgData name="Hughes, Clayton" userId="2624fb20-2d7f-43ae-a1cd-da7fd2f2aa04" providerId="ADAL" clId="{C47DD169-ACE8-4648-9F0F-3CEBE3F7D461}" dt="2023-04-21T22:25:49.952" v="504"/>
          <ac:spMkLst>
            <pc:docMk/>
            <pc:sldMk cId="2652060061" sldId="1848"/>
            <ac:spMk id="17" creationId="{C08EAEBF-C494-A9D1-17CB-E5BF9321F8FF}"/>
          </ac:spMkLst>
        </pc:spChg>
        <pc:spChg chg="mod">
          <ac:chgData name="Hughes, Clayton" userId="2624fb20-2d7f-43ae-a1cd-da7fd2f2aa04" providerId="ADAL" clId="{C47DD169-ACE8-4648-9F0F-3CEBE3F7D461}" dt="2023-04-21T22:25:49.952" v="504"/>
          <ac:spMkLst>
            <pc:docMk/>
            <pc:sldMk cId="2652060061" sldId="1848"/>
            <ac:spMk id="21" creationId="{66219DB2-C6E8-B706-A59E-84C54DE6503A}"/>
          </ac:spMkLst>
        </pc:spChg>
        <pc:spChg chg="mod">
          <ac:chgData name="Hughes, Clayton" userId="2624fb20-2d7f-43ae-a1cd-da7fd2f2aa04" providerId="ADAL" clId="{C47DD169-ACE8-4648-9F0F-3CEBE3F7D461}" dt="2023-04-21T22:25:49.952" v="504"/>
          <ac:spMkLst>
            <pc:docMk/>
            <pc:sldMk cId="2652060061" sldId="1848"/>
            <ac:spMk id="22" creationId="{B3ABED96-3182-7A80-D852-AD0A334E98CC}"/>
          </ac:spMkLst>
        </pc:spChg>
        <pc:spChg chg="mod">
          <ac:chgData name="Hughes, Clayton" userId="2624fb20-2d7f-43ae-a1cd-da7fd2f2aa04" providerId="ADAL" clId="{C47DD169-ACE8-4648-9F0F-3CEBE3F7D461}" dt="2023-04-21T22:25:49.952" v="504"/>
          <ac:spMkLst>
            <pc:docMk/>
            <pc:sldMk cId="2652060061" sldId="1848"/>
            <ac:spMk id="25" creationId="{220774F9-FA33-62B1-077D-A11C389D787D}"/>
          </ac:spMkLst>
        </pc:spChg>
        <pc:spChg chg="mod">
          <ac:chgData name="Hughes, Clayton" userId="2624fb20-2d7f-43ae-a1cd-da7fd2f2aa04" providerId="ADAL" clId="{C47DD169-ACE8-4648-9F0F-3CEBE3F7D461}" dt="2023-04-21T22:25:49.952" v="504"/>
          <ac:spMkLst>
            <pc:docMk/>
            <pc:sldMk cId="2652060061" sldId="1848"/>
            <ac:spMk id="27" creationId="{A1B124F7-2879-B1D7-0C55-CDD431AEC6D7}"/>
          </ac:spMkLst>
        </pc:spChg>
        <pc:spChg chg="mod">
          <ac:chgData name="Hughes, Clayton" userId="2624fb20-2d7f-43ae-a1cd-da7fd2f2aa04" providerId="ADAL" clId="{C47DD169-ACE8-4648-9F0F-3CEBE3F7D461}" dt="2023-04-21T22:25:49.952" v="504"/>
          <ac:spMkLst>
            <pc:docMk/>
            <pc:sldMk cId="2652060061" sldId="1848"/>
            <ac:spMk id="30" creationId="{06079EC2-A1FB-1C71-22A1-749ACC521667}"/>
          </ac:spMkLst>
        </pc:spChg>
        <pc:spChg chg="mod">
          <ac:chgData name="Hughes, Clayton" userId="2624fb20-2d7f-43ae-a1cd-da7fd2f2aa04" providerId="ADAL" clId="{C47DD169-ACE8-4648-9F0F-3CEBE3F7D461}" dt="2023-04-21T22:25:49.952" v="504"/>
          <ac:spMkLst>
            <pc:docMk/>
            <pc:sldMk cId="2652060061" sldId="1848"/>
            <ac:spMk id="32" creationId="{F6D64606-4A9A-D8DF-415B-C0251821D3C7}"/>
          </ac:spMkLst>
        </pc:spChg>
        <pc:spChg chg="mod">
          <ac:chgData name="Hughes, Clayton" userId="2624fb20-2d7f-43ae-a1cd-da7fd2f2aa04" providerId="ADAL" clId="{C47DD169-ACE8-4648-9F0F-3CEBE3F7D461}" dt="2023-04-21T22:25:49.952" v="504"/>
          <ac:spMkLst>
            <pc:docMk/>
            <pc:sldMk cId="2652060061" sldId="1848"/>
            <ac:spMk id="33" creationId="{C53972E1-E995-5E0D-321D-8B587914E065}"/>
          </ac:spMkLst>
        </pc:spChg>
        <pc:spChg chg="mod">
          <ac:chgData name="Hughes, Clayton" userId="2624fb20-2d7f-43ae-a1cd-da7fd2f2aa04" providerId="ADAL" clId="{C47DD169-ACE8-4648-9F0F-3CEBE3F7D461}" dt="2023-04-21T22:25:49.952" v="504"/>
          <ac:spMkLst>
            <pc:docMk/>
            <pc:sldMk cId="2652060061" sldId="1848"/>
            <ac:spMk id="34" creationId="{A15D96F5-7610-FC41-F549-546061A732A5}"/>
          </ac:spMkLst>
        </pc:spChg>
        <pc:spChg chg="mod">
          <ac:chgData name="Hughes, Clayton" userId="2624fb20-2d7f-43ae-a1cd-da7fd2f2aa04" providerId="ADAL" clId="{C47DD169-ACE8-4648-9F0F-3CEBE3F7D461}" dt="2023-04-21T22:25:49.952" v="504"/>
          <ac:spMkLst>
            <pc:docMk/>
            <pc:sldMk cId="2652060061" sldId="1848"/>
            <ac:spMk id="35" creationId="{B54505E3-044A-DCD8-2CB4-0FC9FD039E34}"/>
          </ac:spMkLst>
        </pc:spChg>
        <pc:spChg chg="mod">
          <ac:chgData name="Hughes, Clayton" userId="2624fb20-2d7f-43ae-a1cd-da7fd2f2aa04" providerId="ADAL" clId="{C47DD169-ACE8-4648-9F0F-3CEBE3F7D461}" dt="2023-04-21T22:25:49.952" v="504"/>
          <ac:spMkLst>
            <pc:docMk/>
            <pc:sldMk cId="2652060061" sldId="1848"/>
            <ac:spMk id="41" creationId="{347588C7-61BD-7DF5-7087-6285AE097C16}"/>
          </ac:spMkLst>
        </pc:spChg>
        <pc:spChg chg="mod">
          <ac:chgData name="Hughes, Clayton" userId="2624fb20-2d7f-43ae-a1cd-da7fd2f2aa04" providerId="ADAL" clId="{C47DD169-ACE8-4648-9F0F-3CEBE3F7D461}" dt="2023-04-21T22:25:49.952" v="504"/>
          <ac:spMkLst>
            <pc:docMk/>
            <pc:sldMk cId="2652060061" sldId="1848"/>
            <ac:spMk id="42" creationId="{613AA5F8-CF75-FAEC-D720-78AF1F89338A}"/>
          </ac:spMkLst>
        </pc:spChg>
        <pc:spChg chg="mod">
          <ac:chgData name="Hughes, Clayton" userId="2624fb20-2d7f-43ae-a1cd-da7fd2f2aa04" providerId="ADAL" clId="{C47DD169-ACE8-4648-9F0F-3CEBE3F7D461}" dt="2023-04-21T22:25:49.952" v="504"/>
          <ac:spMkLst>
            <pc:docMk/>
            <pc:sldMk cId="2652060061" sldId="1848"/>
            <ac:spMk id="43" creationId="{CEE46416-E77D-6BA6-B533-4A2EAA98D3E6}"/>
          </ac:spMkLst>
        </pc:spChg>
        <pc:spChg chg="mod">
          <ac:chgData name="Hughes, Clayton" userId="2624fb20-2d7f-43ae-a1cd-da7fd2f2aa04" providerId="ADAL" clId="{C47DD169-ACE8-4648-9F0F-3CEBE3F7D461}" dt="2023-04-21T22:25:49.952" v="504"/>
          <ac:spMkLst>
            <pc:docMk/>
            <pc:sldMk cId="2652060061" sldId="1848"/>
            <ac:spMk id="44" creationId="{2B887478-11A3-16A9-F72E-EEF169B414CF}"/>
          </ac:spMkLst>
        </pc:spChg>
        <pc:spChg chg="mod">
          <ac:chgData name="Hughes, Clayton" userId="2624fb20-2d7f-43ae-a1cd-da7fd2f2aa04" providerId="ADAL" clId="{C47DD169-ACE8-4648-9F0F-3CEBE3F7D461}" dt="2023-04-21T22:25:49.952" v="504"/>
          <ac:spMkLst>
            <pc:docMk/>
            <pc:sldMk cId="2652060061" sldId="1848"/>
            <ac:spMk id="45" creationId="{1A5EC799-BABA-2A41-E7F0-62BD8386A76F}"/>
          </ac:spMkLst>
        </pc:spChg>
        <pc:spChg chg="mod">
          <ac:chgData name="Hughes, Clayton" userId="2624fb20-2d7f-43ae-a1cd-da7fd2f2aa04" providerId="ADAL" clId="{C47DD169-ACE8-4648-9F0F-3CEBE3F7D461}" dt="2023-04-21T22:25:49.952" v="504"/>
          <ac:spMkLst>
            <pc:docMk/>
            <pc:sldMk cId="2652060061" sldId="1848"/>
            <ac:spMk id="46" creationId="{5B00AD46-4C69-DEA9-270B-9693AC798527}"/>
          </ac:spMkLst>
        </pc:spChg>
        <pc:spChg chg="mod">
          <ac:chgData name="Hughes, Clayton" userId="2624fb20-2d7f-43ae-a1cd-da7fd2f2aa04" providerId="ADAL" clId="{C47DD169-ACE8-4648-9F0F-3CEBE3F7D461}" dt="2023-04-21T22:25:49.952" v="504"/>
          <ac:spMkLst>
            <pc:docMk/>
            <pc:sldMk cId="2652060061" sldId="1848"/>
            <ac:spMk id="47" creationId="{33D7EB76-13F2-3E24-F8FB-A6F56D9E9358}"/>
          </ac:spMkLst>
        </pc:spChg>
        <pc:spChg chg="mod">
          <ac:chgData name="Hughes, Clayton" userId="2624fb20-2d7f-43ae-a1cd-da7fd2f2aa04" providerId="ADAL" clId="{C47DD169-ACE8-4648-9F0F-3CEBE3F7D461}" dt="2023-04-21T22:25:49.952" v="504"/>
          <ac:spMkLst>
            <pc:docMk/>
            <pc:sldMk cId="2652060061" sldId="1848"/>
            <ac:spMk id="50" creationId="{1A909F5D-3152-9137-4FFB-ADB2BEF30E35}"/>
          </ac:spMkLst>
        </pc:spChg>
        <pc:spChg chg="mod">
          <ac:chgData name="Hughes, Clayton" userId="2624fb20-2d7f-43ae-a1cd-da7fd2f2aa04" providerId="ADAL" clId="{C47DD169-ACE8-4648-9F0F-3CEBE3F7D461}" dt="2023-04-21T22:25:49.952" v="504"/>
          <ac:spMkLst>
            <pc:docMk/>
            <pc:sldMk cId="2652060061" sldId="1848"/>
            <ac:spMk id="51" creationId="{CF1DB7A3-8B82-96D3-B9A8-51F06CC4282D}"/>
          </ac:spMkLst>
        </pc:spChg>
        <pc:spChg chg="mod">
          <ac:chgData name="Hughes, Clayton" userId="2624fb20-2d7f-43ae-a1cd-da7fd2f2aa04" providerId="ADAL" clId="{C47DD169-ACE8-4648-9F0F-3CEBE3F7D461}" dt="2023-04-21T22:25:49.952" v="504"/>
          <ac:spMkLst>
            <pc:docMk/>
            <pc:sldMk cId="2652060061" sldId="1848"/>
            <ac:spMk id="52" creationId="{AB8B70E3-C6D6-F383-80B2-6A9571C5AD7F}"/>
          </ac:spMkLst>
        </pc:spChg>
        <pc:spChg chg="mod">
          <ac:chgData name="Hughes, Clayton" userId="2624fb20-2d7f-43ae-a1cd-da7fd2f2aa04" providerId="ADAL" clId="{C47DD169-ACE8-4648-9F0F-3CEBE3F7D461}" dt="2023-04-21T22:25:49.952" v="504"/>
          <ac:spMkLst>
            <pc:docMk/>
            <pc:sldMk cId="2652060061" sldId="1848"/>
            <ac:spMk id="53" creationId="{7C62ECED-DB9C-7AF1-0917-47C8937E215E}"/>
          </ac:spMkLst>
        </pc:spChg>
        <pc:spChg chg="mod">
          <ac:chgData name="Hughes, Clayton" userId="2624fb20-2d7f-43ae-a1cd-da7fd2f2aa04" providerId="ADAL" clId="{C47DD169-ACE8-4648-9F0F-3CEBE3F7D461}" dt="2023-04-21T22:29:03.778" v="544" actId="255"/>
          <ac:spMkLst>
            <pc:docMk/>
            <pc:sldMk cId="2652060061" sldId="1848"/>
            <ac:spMk id="57" creationId="{5E014DF4-3758-3018-BF5E-D60FBFC04E5D}"/>
          </ac:spMkLst>
        </pc:spChg>
        <pc:grpChg chg="add mod">
          <ac:chgData name="Hughes, Clayton" userId="2624fb20-2d7f-43ae-a1cd-da7fd2f2aa04" providerId="ADAL" clId="{C47DD169-ACE8-4648-9F0F-3CEBE3F7D461}" dt="2023-04-21T22:25:49.952" v="504"/>
          <ac:grpSpMkLst>
            <pc:docMk/>
            <pc:sldMk cId="2652060061" sldId="1848"/>
            <ac:grpSpMk id="3" creationId="{5325F2D6-0A77-9394-38FE-99071DE12056}"/>
          </ac:grpSpMkLst>
        </pc:grpChg>
        <pc:grpChg chg="mod">
          <ac:chgData name="Hughes, Clayton" userId="2624fb20-2d7f-43ae-a1cd-da7fd2f2aa04" providerId="ADAL" clId="{C47DD169-ACE8-4648-9F0F-3CEBE3F7D461}" dt="2023-04-21T22:25:49.952" v="504"/>
          <ac:grpSpMkLst>
            <pc:docMk/>
            <pc:sldMk cId="2652060061" sldId="1848"/>
            <ac:grpSpMk id="26" creationId="{3A4CBD03-B75F-A4C1-5AA6-9059CEF40253}"/>
          </ac:grpSpMkLst>
        </pc:grpChg>
        <pc:grpChg chg="mod">
          <ac:chgData name="Hughes, Clayton" userId="2624fb20-2d7f-43ae-a1cd-da7fd2f2aa04" providerId="ADAL" clId="{C47DD169-ACE8-4648-9F0F-3CEBE3F7D461}" dt="2023-04-21T22:25:49.952" v="504"/>
          <ac:grpSpMkLst>
            <pc:docMk/>
            <pc:sldMk cId="2652060061" sldId="1848"/>
            <ac:grpSpMk id="31" creationId="{9EDE8E87-67F1-F0BB-72B5-A54E618E1C51}"/>
          </ac:grpSpMkLst>
        </pc:grpChg>
        <pc:grpChg chg="add mod">
          <ac:chgData name="Hughes, Clayton" userId="2624fb20-2d7f-43ae-a1cd-da7fd2f2aa04" providerId="ADAL" clId="{C47DD169-ACE8-4648-9F0F-3CEBE3F7D461}" dt="2023-04-21T22:29:21.339" v="548" actId="1076"/>
          <ac:grpSpMkLst>
            <pc:docMk/>
            <pc:sldMk cId="2652060061" sldId="1848"/>
            <ac:grpSpMk id="56" creationId="{C54BF404-FB99-CBD4-C750-AC99B19633BA}"/>
          </ac:grpSpMkLst>
        </pc:grpChg>
        <pc:picChg chg="mod">
          <ac:chgData name="Hughes, Clayton" userId="2624fb20-2d7f-43ae-a1cd-da7fd2f2aa04" providerId="ADAL" clId="{C47DD169-ACE8-4648-9F0F-3CEBE3F7D461}" dt="2023-04-21T22:29:11.696" v="547" actId="1076"/>
          <ac:picMkLst>
            <pc:docMk/>
            <pc:sldMk cId="2652060061" sldId="1848"/>
            <ac:picMk id="58" creationId="{74768994-1735-10C9-C118-454C927DC18D}"/>
          </ac:picMkLst>
        </pc:picChg>
        <pc:cxnChg chg="mod">
          <ac:chgData name="Hughes, Clayton" userId="2624fb20-2d7f-43ae-a1cd-da7fd2f2aa04" providerId="ADAL" clId="{C47DD169-ACE8-4648-9F0F-3CEBE3F7D461}" dt="2023-04-21T22:25:49.952" v="504"/>
          <ac:cxnSpMkLst>
            <pc:docMk/>
            <pc:sldMk cId="2652060061" sldId="1848"/>
            <ac:cxnSpMk id="23" creationId="{7E312645-35D0-CC70-DFEA-1263C9A99178}"/>
          </ac:cxnSpMkLst>
        </pc:cxnChg>
        <pc:cxnChg chg="mod">
          <ac:chgData name="Hughes, Clayton" userId="2624fb20-2d7f-43ae-a1cd-da7fd2f2aa04" providerId="ADAL" clId="{C47DD169-ACE8-4648-9F0F-3CEBE3F7D461}" dt="2023-04-21T22:25:49.952" v="504"/>
          <ac:cxnSpMkLst>
            <pc:docMk/>
            <pc:sldMk cId="2652060061" sldId="1848"/>
            <ac:cxnSpMk id="24" creationId="{F94840DD-F754-10FD-BF1E-7C8510E99717}"/>
          </ac:cxnSpMkLst>
        </pc:cxnChg>
        <pc:cxnChg chg="mod">
          <ac:chgData name="Hughes, Clayton" userId="2624fb20-2d7f-43ae-a1cd-da7fd2f2aa04" providerId="ADAL" clId="{C47DD169-ACE8-4648-9F0F-3CEBE3F7D461}" dt="2023-04-21T22:25:49.952" v="504"/>
          <ac:cxnSpMkLst>
            <pc:docMk/>
            <pc:sldMk cId="2652060061" sldId="1848"/>
            <ac:cxnSpMk id="28" creationId="{79549F43-91CE-7F72-2B05-DA2FB189F7E5}"/>
          </ac:cxnSpMkLst>
        </pc:cxnChg>
        <pc:cxnChg chg="mod">
          <ac:chgData name="Hughes, Clayton" userId="2624fb20-2d7f-43ae-a1cd-da7fd2f2aa04" providerId="ADAL" clId="{C47DD169-ACE8-4648-9F0F-3CEBE3F7D461}" dt="2023-04-21T22:25:49.952" v="504"/>
          <ac:cxnSpMkLst>
            <pc:docMk/>
            <pc:sldMk cId="2652060061" sldId="1848"/>
            <ac:cxnSpMk id="29" creationId="{034D15B4-1635-4FC7-B56D-51662E5D9CAE}"/>
          </ac:cxnSpMkLst>
        </pc:cxnChg>
        <pc:cxnChg chg="mod">
          <ac:chgData name="Hughes, Clayton" userId="2624fb20-2d7f-43ae-a1cd-da7fd2f2aa04" providerId="ADAL" clId="{C47DD169-ACE8-4648-9F0F-3CEBE3F7D461}" dt="2023-04-21T22:25:49.952" v="504"/>
          <ac:cxnSpMkLst>
            <pc:docMk/>
            <pc:sldMk cId="2652060061" sldId="1848"/>
            <ac:cxnSpMk id="36" creationId="{7627890E-27AC-EFB8-2393-DB513B8AB1E0}"/>
          </ac:cxnSpMkLst>
        </pc:cxnChg>
        <pc:cxnChg chg="mod">
          <ac:chgData name="Hughes, Clayton" userId="2624fb20-2d7f-43ae-a1cd-da7fd2f2aa04" providerId="ADAL" clId="{C47DD169-ACE8-4648-9F0F-3CEBE3F7D461}" dt="2023-04-21T22:25:49.952" v="504"/>
          <ac:cxnSpMkLst>
            <pc:docMk/>
            <pc:sldMk cId="2652060061" sldId="1848"/>
            <ac:cxnSpMk id="37" creationId="{20311AF7-37D7-9272-7001-BDF05A54B777}"/>
          </ac:cxnSpMkLst>
        </pc:cxnChg>
        <pc:cxnChg chg="mod">
          <ac:chgData name="Hughes, Clayton" userId="2624fb20-2d7f-43ae-a1cd-da7fd2f2aa04" providerId="ADAL" clId="{C47DD169-ACE8-4648-9F0F-3CEBE3F7D461}" dt="2023-04-21T22:25:49.952" v="504"/>
          <ac:cxnSpMkLst>
            <pc:docMk/>
            <pc:sldMk cId="2652060061" sldId="1848"/>
            <ac:cxnSpMk id="38" creationId="{762780AB-30B6-5377-79B1-1F8F2CEB3AB0}"/>
          </ac:cxnSpMkLst>
        </pc:cxnChg>
        <pc:cxnChg chg="mod">
          <ac:chgData name="Hughes, Clayton" userId="2624fb20-2d7f-43ae-a1cd-da7fd2f2aa04" providerId="ADAL" clId="{C47DD169-ACE8-4648-9F0F-3CEBE3F7D461}" dt="2023-04-21T22:25:49.952" v="504"/>
          <ac:cxnSpMkLst>
            <pc:docMk/>
            <pc:sldMk cId="2652060061" sldId="1848"/>
            <ac:cxnSpMk id="39" creationId="{71A6F25A-14A4-14A4-E9AC-9F5EED4F3C25}"/>
          </ac:cxnSpMkLst>
        </pc:cxnChg>
        <pc:cxnChg chg="mod">
          <ac:chgData name="Hughes, Clayton" userId="2624fb20-2d7f-43ae-a1cd-da7fd2f2aa04" providerId="ADAL" clId="{C47DD169-ACE8-4648-9F0F-3CEBE3F7D461}" dt="2023-04-21T22:25:49.952" v="504"/>
          <ac:cxnSpMkLst>
            <pc:docMk/>
            <pc:sldMk cId="2652060061" sldId="1848"/>
            <ac:cxnSpMk id="40" creationId="{1B130713-2E8A-CB80-ABA0-85581E1F5BD9}"/>
          </ac:cxnSpMkLst>
        </pc:cxnChg>
        <pc:cxnChg chg="mod">
          <ac:chgData name="Hughes, Clayton" userId="2624fb20-2d7f-43ae-a1cd-da7fd2f2aa04" providerId="ADAL" clId="{C47DD169-ACE8-4648-9F0F-3CEBE3F7D461}" dt="2023-04-21T22:25:49.952" v="504"/>
          <ac:cxnSpMkLst>
            <pc:docMk/>
            <pc:sldMk cId="2652060061" sldId="1848"/>
            <ac:cxnSpMk id="48" creationId="{9129BF45-627D-7676-00DC-BC4642245C8A}"/>
          </ac:cxnSpMkLst>
        </pc:cxnChg>
        <pc:cxnChg chg="mod">
          <ac:chgData name="Hughes, Clayton" userId="2624fb20-2d7f-43ae-a1cd-da7fd2f2aa04" providerId="ADAL" clId="{C47DD169-ACE8-4648-9F0F-3CEBE3F7D461}" dt="2023-04-21T22:25:49.952" v="504"/>
          <ac:cxnSpMkLst>
            <pc:docMk/>
            <pc:sldMk cId="2652060061" sldId="1848"/>
            <ac:cxnSpMk id="49" creationId="{A5CAC1A6-24A7-59CE-FAFC-1283875EAC64}"/>
          </ac:cxnSpMkLst>
        </pc:cxnChg>
        <pc:cxnChg chg="mod">
          <ac:chgData name="Hughes, Clayton" userId="2624fb20-2d7f-43ae-a1cd-da7fd2f2aa04" providerId="ADAL" clId="{C47DD169-ACE8-4648-9F0F-3CEBE3F7D461}" dt="2023-04-21T22:25:49.952" v="504"/>
          <ac:cxnSpMkLst>
            <pc:docMk/>
            <pc:sldMk cId="2652060061" sldId="1848"/>
            <ac:cxnSpMk id="54" creationId="{C50114BE-D014-4BCF-CD95-F58523656900}"/>
          </ac:cxnSpMkLst>
        </pc:cxnChg>
        <pc:cxnChg chg="mod">
          <ac:chgData name="Hughes, Clayton" userId="2624fb20-2d7f-43ae-a1cd-da7fd2f2aa04" providerId="ADAL" clId="{C47DD169-ACE8-4648-9F0F-3CEBE3F7D461}" dt="2023-04-21T22:25:49.952" v="504"/>
          <ac:cxnSpMkLst>
            <pc:docMk/>
            <pc:sldMk cId="2652060061" sldId="1848"/>
            <ac:cxnSpMk id="55" creationId="{BD5B9B06-A036-26CE-0EEE-136261B82BA8}"/>
          </ac:cxnSpMkLst>
        </pc:cxnChg>
      </pc:sldChg>
      <pc:sldChg chg="modSp add del mod">
        <pc:chgData name="Hughes, Clayton" userId="2624fb20-2d7f-43ae-a1cd-da7fd2f2aa04" providerId="ADAL" clId="{C47DD169-ACE8-4648-9F0F-3CEBE3F7D461}" dt="2023-04-21T22:32:20.560" v="594" actId="47"/>
        <pc:sldMkLst>
          <pc:docMk/>
          <pc:sldMk cId="2291650372" sldId="1849"/>
        </pc:sldMkLst>
        <pc:spChg chg="mod">
          <ac:chgData name="Hughes, Clayton" userId="2624fb20-2d7f-43ae-a1cd-da7fd2f2aa04" providerId="ADAL" clId="{C47DD169-ACE8-4648-9F0F-3CEBE3F7D461}" dt="2023-04-21T22:32:06.060" v="593" actId="6549"/>
          <ac:spMkLst>
            <pc:docMk/>
            <pc:sldMk cId="2291650372" sldId="1849"/>
            <ac:spMk id="2" creationId="{00000000-0000-0000-0000-00000000000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Open Sans" panose="020B0606030504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712B77-F7E2-4D68-A9CB-41B8CCDC9B29}" type="datetimeFigureOut">
              <a:rPr lang="en-US" smtClean="0">
                <a:latin typeface="Open Sans" panose="020B0606030504020204" pitchFamily="34" charset="0"/>
              </a:rPr>
              <a:t>4/21/2023</a:t>
            </a:fld>
            <a:endParaRPr lang="en-US" dirty="0">
              <a:latin typeface="Open Sans" panose="020B0606030504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Open Sans" panose="020B0606030504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C23351-3FB3-4478-AE7D-BEC670948232}" type="slidenum">
              <a:rPr lang="en-US" smtClean="0">
                <a:latin typeface="Open Sans" panose="020B0606030504020204" pitchFamily="34" charset="0"/>
              </a:rPr>
              <a:t>‹#›</a:t>
            </a:fld>
            <a:endParaRPr lang="en-US" dirty="0"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06458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Open Sans" panose="020B06060305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Open Sans" panose="020B0606030504020204" pitchFamily="34" charset="0"/>
              </a:defRPr>
            </a:lvl1pPr>
          </a:lstStyle>
          <a:p>
            <a:fld id="{896A8DF4-6A87-4F69-8212-F0A65870B2F2}" type="datetimeFigureOut">
              <a:rPr lang="en-US" smtClean="0"/>
              <a:pPr/>
              <a:t>4/21/2023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Open Sans" panose="020B06060305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Open Sans" panose="020B0606030504020204" pitchFamily="34" charset="0"/>
              </a:defRPr>
            </a:lvl1pPr>
          </a:lstStyle>
          <a:p>
            <a:fld id="{E21A7267-269F-4D26-9F96-B6358A06B98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07179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Open Sans" panose="020B0606030504020204" pitchFamily="34" charset="0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Open Sans" panose="020B0606030504020204" pitchFamily="34" charset="0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Open Sans" panose="020B0606030504020204" pitchFamily="34" charset="0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Open Sans" panose="020B0606030504020204" pitchFamily="34" charset="0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Open Sans" panose="020B0606030504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1A7267-269F-4D26-9F96-B6358A06B98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1896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Official Use Only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Official Use Only</a:t>
            </a:r>
          </a:p>
        </p:txBody>
      </p:sp>
    </p:spTree>
    <p:extLst>
      <p:ext uri="{BB962C8B-B14F-4D97-AF65-F5344CB8AC3E}">
        <p14:creationId xmlns:p14="http://schemas.microsoft.com/office/powerpoint/2010/main" val="14107608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Is this still up to date?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32340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Links handle serialization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14856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90646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90600" y="1575115"/>
            <a:ext cx="6165850" cy="1317382"/>
          </a:xfrm>
        </p:spPr>
        <p:txBody>
          <a:bodyPr anchor="b"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990599" y="3719997"/>
            <a:ext cx="5243147" cy="66712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0" spc="0">
                <a:solidFill>
                  <a:schemeClr val="tx2">
                    <a:lumMod val="40000"/>
                    <a:lumOff val="60000"/>
                  </a:schemeClr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PRESENTER OR AUTHOR NAMES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62ED528D-5375-6147-9677-05F4F59A3A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90600" y="3015777"/>
            <a:ext cx="6165850" cy="3785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20" name="Text Placeholder 24">
            <a:extLst>
              <a:ext uri="{FF2B5EF4-FFF2-40B4-BE49-F238E27FC236}">
                <a16:creationId xmlns:a16="http://schemas.microsoft.com/office/drawing/2014/main" id="{58F7247A-244D-6A48-BBB7-15233E751B3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588669" y="6296999"/>
            <a:ext cx="1828800" cy="136525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800" b="1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CLICK TO ADD SAND XXXX-XXXX P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28DA6BE7-D5D1-5C4B-8879-A66353A8517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90600" y="4509920"/>
            <a:ext cx="4297393" cy="667120"/>
          </a:xfrm>
          <a:prstGeom prst="rect">
            <a:avLst/>
          </a:prstGeom>
        </p:spPr>
        <p:txBody>
          <a:bodyPr lIns="0" tIns="0" rIns="0" bIns="0"/>
          <a:lstStyle>
            <a:lvl1pPr>
              <a:buFontTx/>
              <a:buNone/>
              <a:defRPr sz="140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CLICK TO ADD DATE, LOCATION, OR ADDITIONAL CONTENT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503A6FD-C173-A64C-B254-829092777B4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4288" r="-3731"/>
          <a:stretch/>
        </p:blipFill>
        <p:spPr>
          <a:xfrm>
            <a:off x="966239" y="479998"/>
            <a:ext cx="1271441" cy="49236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C12122B-590E-9045-872C-38970E3FF20E}"/>
              </a:ext>
            </a:extLst>
          </p:cNvPr>
          <p:cNvSpPr txBox="1"/>
          <p:nvPr userDrawn="1"/>
        </p:nvSpPr>
        <p:spPr>
          <a:xfrm>
            <a:off x="912699" y="1056087"/>
            <a:ext cx="47107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pc="150" baseline="0" dirty="0">
                <a:solidFill>
                  <a:schemeClr val="bg1"/>
                </a:solidFill>
                <a:latin typeface="+mj-lt"/>
              </a:rPr>
              <a:t>Exceptional service in the national interest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D369985-FB39-5049-971A-8BBBC56F2C4E}"/>
              </a:ext>
            </a:extLst>
          </p:cNvPr>
          <p:cNvSpPr txBox="1"/>
          <p:nvPr userDrawn="1"/>
        </p:nvSpPr>
        <p:spPr>
          <a:xfrm>
            <a:off x="5287993" y="6307251"/>
            <a:ext cx="5642358" cy="4912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10000"/>
              </a:lnSpc>
            </a:pPr>
            <a:r>
              <a:rPr lang="en-US" sz="800" b="0" i="0" kern="1200" dirty="0">
                <a:solidFill>
                  <a:schemeClr val="bg2">
                    <a:lumMod val="50000"/>
                  </a:schemeClr>
                </a:solidFill>
                <a:effectLst/>
                <a:latin typeface="Open Sans" panose="020B0606030504020204" pitchFamily="34" charset="0"/>
                <a:ea typeface="+mn-ea"/>
                <a:cs typeface="+mn-cs"/>
              </a:rPr>
              <a:t>Sandia National Laboratories is a </a:t>
            </a:r>
            <a:r>
              <a:rPr lang="en-US" sz="800" b="0" i="0" kern="1200" dirty="0" err="1">
                <a:solidFill>
                  <a:schemeClr val="bg2">
                    <a:lumMod val="50000"/>
                  </a:schemeClr>
                </a:solidFill>
                <a:effectLst/>
                <a:latin typeface="Open Sans" panose="020B0606030504020204" pitchFamily="34" charset="0"/>
                <a:ea typeface="+mn-ea"/>
                <a:cs typeface="+mn-cs"/>
              </a:rPr>
              <a:t>multimission</a:t>
            </a:r>
            <a:r>
              <a:rPr lang="en-US" sz="800" b="0" i="0" kern="1200" dirty="0">
                <a:solidFill>
                  <a:schemeClr val="bg2">
                    <a:lumMod val="50000"/>
                  </a:schemeClr>
                </a:solidFill>
                <a:effectLst/>
                <a:latin typeface="Open Sans" panose="020B0606030504020204" pitchFamily="34" charset="0"/>
                <a:ea typeface="+mn-ea"/>
                <a:cs typeface="+mn-cs"/>
              </a:rPr>
              <a:t> laboratory managed and operated by National Technology and Engineering Solutions of Sandia LLC, a wholly owned subsidiary of Honeywell International Inc. for the U.S. Department of Energy’s National Nuclear Security Administration under contract DE-NA0003525. </a:t>
            </a:r>
            <a:endParaRPr lang="en-US" sz="800" b="0" i="0" dirty="0">
              <a:solidFill>
                <a:schemeClr val="bg2">
                  <a:lumMod val="50000"/>
                </a:schemeClr>
              </a:solidFill>
              <a:latin typeface="Open Sans" panose="020B0606030504020204" pitchFamily="34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5ADC7756-6766-FF46-BFDC-7CBCF88C2FB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65815" y="6362720"/>
            <a:ext cx="654939" cy="15919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B5135D8-0C79-D249-B01D-F828C9075378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52075" y="6609587"/>
            <a:ext cx="463192" cy="13453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63C47F4-C894-4645-B973-30278C71D6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/>
          <a:srcRect t="7949" r="43278"/>
          <a:stretch/>
        </p:blipFill>
        <p:spPr>
          <a:xfrm>
            <a:off x="6195646" y="-1"/>
            <a:ext cx="5996354" cy="5421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36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Slid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088423" y="2066192"/>
            <a:ext cx="3868616" cy="2795954"/>
          </a:xfrm>
        </p:spPr>
        <p:txBody>
          <a:bodyPr anchor="ctr">
            <a:normAutofit/>
          </a:bodyPr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153529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Slid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31985" y="2919047"/>
            <a:ext cx="4598377" cy="1767254"/>
          </a:xfrm>
        </p:spPr>
        <p:txBody>
          <a:bodyPr anchor="ctr"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871361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7627ED-C799-AA4A-BA7C-2FFFBEA251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TITLE AND CONTENT - Click to add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7D4B9F0-F682-C847-A4A4-C8832F0065E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AC6C40D-F7AE-5D42-B2A9-60C9F62ADE8A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47700" y="1109709"/>
            <a:ext cx="11049000" cy="4910091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 marL="384048" indent="-182880">
              <a:buFont typeface="Arial" panose="020B0604020202020204" pitchFamily="34" charset="0"/>
              <a:buChar char="•"/>
              <a:defRPr sz="2000"/>
            </a:lvl2pPr>
            <a:lvl3pPr marL="566928" indent="-182880">
              <a:buFont typeface="Arial" panose="020B0604020202020204" pitchFamily="34" charset="0"/>
              <a:buChar char="•"/>
              <a:defRPr sz="2000"/>
            </a:lvl3pPr>
            <a:lvl4pPr marL="749808" indent="-182880">
              <a:buFont typeface="Arial" panose="020B0604020202020204" pitchFamily="34" charset="0"/>
              <a:buChar char="•"/>
              <a:defRPr sz="2000"/>
            </a:lvl4pPr>
            <a:lvl5pPr marL="932688" indent="-182880"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48796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and_Double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dirty="0"/>
              <a:t>TITLE AND DOUBLE CONTENT - CLICK TO ADD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47700" y="1106424"/>
            <a:ext cx="5212412" cy="461010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buFontTx/>
              <a:buNone/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384048" indent="-182880">
              <a:lnSpc>
                <a:spcPct val="100000"/>
              </a:lnSpc>
              <a:buFont typeface="Arial" panose="020B0604020202020204" pitchFamily="34" charset="0"/>
              <a:buChar char="•"/>
              <a:defRPr sz="2000">
                <a:latin typeface="Open Sans" panose="020B0606030504020204" pitchFamily="34" charset="0"/>
              </a:defRPr>
            </a:lvl2pPr>
            <a:lvl3pPr marL="566928" indent="-182880">
              <a:lnSpc>
                <a:spcPct val="100000"/>
              </a:lnSpc>
              <a:buFont typeface="Arial" panose="020B0604020202020204" pitchFamily="34" charset="0"/>
              <a:buChar char="•"/>
              <a:defRPr sz="2000">
                <a:latin typeface="Open Sans" panose="020B0606030504020204" pitchFamily="34" charset="0"/>
              </a:defRPr>
            </a:lvl3pPr>
            <a:lvl4pPr marL="749808" indent="-182880">
              <a:lnSpc>
                <a:spcPct val="100000"/>
              </a:lnSpc>
              <a:buFont typeface="Arial" panose="020B0604020202020204" pitchFamily="34" charset="0"/>
              <a:buChar char="•"/>
              <a:defRPr sz="2000">
                <a:latin typeface="Open Sans" panose="020B0606030504020204" pitchFamily="34" charset="0"/>
              </a:defRPr>
            </a:lvl4pPr>
            <a:lvl5pPr marL="932688" indent="-182880">
              <a:lnSpc>
                <a:spcPct val="100000"/>
              </a:lnSpc>
              <a:buFont typeface="Arial" panose="020B0604020202020204" pitchFamily="34" charset="0"/>
              <a:buChar char="•"/>
              <a:defRPr sz="2000"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4"/>
            <a:endParaRPr lang="en-US" dirty="0"/>
          </a:p>
          <a:p>
            <a:pPr lvl="4"/>
            <a:endParaRPr lang="en-US" dirty="0"/>
          </a:p>
          <a:p>
            <a:pPr lvl="4"/>
            <a:endParaRPr lang="en-US" dirty="0"/>
          </a:p>
          <a:p>
            <a:pPr lvl="4"/>
            <a:endParaRPr lang="en-US" dirty="0"/>
          </a:p>
          <a:p>
            <a:pPr lvl="4"/>
            <a:endParaRPr lang="en-US" dirty="0"/>
          </a:p>
          <a:p>
            <a:pPr lvl="4"/>
            <a:endParaRPr lang="en-US" dirty="0"/>
          </a:p>
          <a:p>
            <a:pPr lvl="4"/>
            <a:endParaRPr lang="en-US" dirty="0"/>
          </a:p>
          <a:p>
            <a:pPr lvl="4"/>
            <a:endParaRPr lang="en-US" dirty="0"/>
          </a:p>
          <a:p>
            <a:pPr lvl="4"/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D970262-8623-2B46-A712-FEE93CC93EDE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6331888" y="1106424"/>
            <a:ext cx="5364812" cy="461010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buFontTx/>
              <a:buNone/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384048" indent="-182880">
              <a:lnSpc>
                <a:spcPct val="100000"/>
              </a:lnSpc>
              <a:buFont typeface="Arial" panose="020B0604020202020204" pitchFamily="34" charset="0"/>
              <a:buChar char="•"/>
              <a:defRPr sz="2000">
                <a:latin typeface="Open Sans" panose="020B0606030504020204" pitchFamily="34" charset="0"/>
              </a:defRPr>
            </a:lvl2pPr>
            <a:lvl3pPr marL="566928" indent="-182880">
              <a:lnSpc>
                <a:spcPct val="100000"/>
              </a:lnSpc>
              <a:buFont typeface="Arial" panose="020B0604020202020204" pitchFamily="34" charset="0"/>
              <a:buChar char="•"/>
              <a:defRPr sz="2000">
                <a:latin typeface="Open Sans" panose="020B0606030504020204" pitchFamily="34" charset="0"/>
              </a:defRPr>
            </a:lvl3pPr>
            <a:lvl4pPr marL="749808" indent="-182880">
              <a:lnSpc>
                <a:spcPct val="100000"/>
              </a:lnSpc>
              <a:buFont typeface="Arial" panose="020B0604020202020204" pitchFamily="34" charset="0"/>
              <a:buChar char="•"/>
              <a:defRPr sz="2000">
                <a:latin typeface="Open Sans" panose="020B0606030504020204" pitchFamily="34" charset="0"/>
              </a:defRPr>
            </a:lvl4pPr>
            <a:lvl5pPr marL="932688" indent="-182880">
              <a:lnSpc>
                <a:spcPct val="100000"/>
              </a:lnSpc>
              <a:buFont typeface="Arial" panose="020B0604020202020204" pitchFamily="34" charset="0"/>
              <a:buChar char="•"/>
              <a:defRPr sz="2000"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4"/>
            <a:endParaRPr lang="en-US" dirty="0"/>
          </a:p>
          <a:p>
            <a:pPr lvl="4"/>
            <a:endParaRPr lang="en-US" dirty="0"/>
          </a:p>
          <a:p>
            <a:pPr lvl="4"/>
            <a:endParaRPr lang="en-US" dirty="0"/>
          </a:p>
          <a:p>
            <a:pPr lvl="4"/>
            <a:endParaRPr lang="en-US" dirty="0"/>
          </a:p>
          <a:p>
            <a:pPr lvl="4"/>
            <a:endParaRPr lang="en-US" dirty="0"/>
          </a:p>
          <a:p>
            <a:pPr lvl="4"/>
            <a:endParaRPr lang="en-US" dirty="0"/>
          </a:p>
          <a:p>
            <a:pPr lvl="4"/>
            <a:endParaRPr lang="en-US" dirty="0"/>
          </a:p>
          <a:p>
            <a:pPr lvl="4"/>
            <a:endParaRPr lang="en-US" dirty="0"/>
          </a:p>
          <a:p>
            <a:pPr lvl="4"/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1CF5FC13-FF8A-8C4E-BA9B-B1FED8AA82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02562" y="6471387"/>
            <a:ext cx="489438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40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440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dirty="0"/>
              <a:t>TITLE ONLY - CLICK TO ADD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6E97028B-705D-5846-9BF6-441624A3FB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02562" y="6471387"/>
            <a:ext cx="489438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40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0320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-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FB71B262-AC2E-494D-B366-04431A29FC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02562" y="6471387"/>
            <a:ext cx="489438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40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072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00200" y="261257"/>
            <a:ext cx="10096500" cy="774779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AC4959A-AD2F-9049-854D-6985DFCF4E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9224" y="1106424"/>
            <a:ext cx="11042478" cy="491032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17C06173-326E-C842-95A0-26D69A4B9A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02562" y="6471387"/>
            <a:ext cx="489438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400" b="0" i="0">
                <a:solidFill>
                  <a:srgbClr val="FFFFFF"/>
                </a:solidFill>
                <a:latin typeface="Open Sans" panose="020B0606030504020204" pitchFamily="34" charset="0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02626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2" r:id="rId1"/>
    <p:sldLayoutId id="2147483733" r:id="rId2"/>
    <p:sldLayoutId id="2147483758" r:id="rId3"/>
    <p:sldLayoutId id="2147483763" r:id="rId4"/>
    <p:sldLayoutId id="2147483760" r:id="rId5"/>
    <p:sldLayoutId id="2147483761" r:id="rId6"/>
    <p:sldLayoutId id="2147483762" r:id="rId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None/>
        <a:defRPr sz="2400" b="0" i="0" kern="1200">
          <a:solidFill>
            <a:schemeClr val="bg2">
              <a:lumMod val="2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ourier New" panose="02070309020205020404" pitchFamily="49" charset="0"/>
        <a:buChar char="o"/>
        <a:defRPr sz="2000" b="0" i="0" kern="1200">
          <a:solidFill>
            <a:schemeClr val="bg2">
              <a:lumMod val="2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ourier New" panose="02070309020205020404" pitchFamily="49" charset="0"/>
        <a:buChar char="o"/>
        <a:defRPr sz="1800" b="0" i="0" kern="1200">
          <a:solidFill>
            <a:schemeClr val="bg2">
              <a:lumMod val="2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ourier New" panose="02070309020205020404" pitchFamily="49" charset="0"/>
        <a:buChar char="o"/>
        <a:defRPr sz="1800" b="0" i="0" kern="1200">
          <a:solidFill>
            <a:schemeClr val="bg2">
              <a:lumMod val="2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ourier New" panose="02070309020205020404" pitchFamily="49" charset="0"/>
        <a:buChar char="o"/>
        <a:defRPr sz="1800" b="0" i="0" kern="1200">
          <a:solidFill>
            <a:schemeClr val="bg2">
              <a:lumMod val="2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stsimulator" TargetMode="External"/><Relationship Id="rId2" Type="http://schemas.openxmlformats.org/officeDocument/2006/relationships/hyperlink" Target="http://www.sst-simulator.org/" TargetMode="Externa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hyperlink" Target="http://www.github.com/sstsimulator/sst-external-element" TargetMode="Externa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stsimulator/sst-tutorials/tree/master/iiswc2019" TargetMode="Externa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://www.sst-simulator.org/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sv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://sst-simulator.org/SSTPages/SSTBuildAndInstall_12dot1dot0_SeriesDetailedBuildInstructions" TargetMode="External"/><Relationship Id="rId3" Type="http://schemas.openxmlformats.org/officeDocument/2006/relationships/hyperlink" Target="https://github.com/sstsimulator" TargetMode="External"/><Relationship Id="rId7" Type="http://schemas.openxmlformats.org/officeDocument/2006/relationships/hyperlink" Target="http://sst-simulator.org/SSTPages/SSTBuildAndInstall_12dot1dot0_SeriesQuickStart" TargetMode="External"/><Relationship Id="rId2" Type="http://schemas.openxmlformats.org/officeDocument/2006/relationships/hyperlink" Target="http://www.sst-simulator.org/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sst-simulator.org/SSTPages/SSTTopDocDeveloperInfo/" TargetMode="External"/><Relationship Id="rId5" Type="http://schemas.openxmlformats.org/officeDocument/2006/relationships/hyperlink" Target="http://sst-simulator.org/sst-docs/" TargetMode="External"/><Relationship Id="rId4" Type="http://schemas.openxmlformats.org/officeDocument/2006/relationships/hyperlink" Target="http://sst-simulator.org/SSTPages/SSTUserPythonFileFormat/" TargetMode="Externa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www.freeimageslive.co.uk/free_stock_image/colorful-bricks-jpg" TargetMode="Externa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sst-simulator.org/" TargetMode="External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5.tiff"/><Relationship Id="rId4" Type="http://schemas.openxmlformats.org/officeDocument/2006/relationships/image" Target="../media/image14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mailto:chughes@sandia.gov" TargetMode="External"/><Relationship Id="rId2" Type="http://schemas.openxmlformats.org/officeDocument/2006/relationships/hyperlink" Target="https://www.sandia.gov/careers/career-possibilities/career-opportunities/computer-science/" TargetMode="External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E5454-E631-0C49-B851-199442D65E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0600" y="1575115"/>
            <a:ext cx="5537200" cy="1317382"/>
          </a:xfrm>
        </p:spPr>
        <p:txBody>
          <a:bodyPr/>
          <a:lstStyle/>
          <a:p>
            <a:r>
              <a:rPr lang="en-US" dirty="0"/>
              <a:t>The Structural Simulation Toolkit (SST)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18A7CD-3FDD-FB43-B4BD-D5CBF7DB54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90599" y="3719997"/>
            <a:ext cx="5969001" cy="667120"/>
          </a:xfrm>
        </p:spPr>
        <p:txBody>
          <a:bodyPr/>
          <a:lstStyle/>
          <a:p>
            <a:r>
              <a:rPr lang="en-US" dirty="0"/>
              <a:t>Presented by: Clay Hughes, Sandia National Laboratories</a:t>
            </a:r>
          </a:p>
          <a:p>
            <a:r>
              <a:rPr lang="en-US" dirty="0"/>
              <a:t>Content by: SST Team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75A15F-7568-674D-9429-234062D2F6F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ISPASS 2023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2DB523-95ED-4242-AA40-A0776B73248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/>
              <a:t>SAND2023-02519C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03075C1-36FC-1C41-91E6-BC59A3F2AF3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3E54DF6-4A33-0F44-BFF9-3FDCAA65F7F8}"/>
              </a:ext>
            </a:extLst>
          </p:cNvPr>
          <p:cNvSpPr txBox="1"/>
          <p:nvPr/>
        </p:nvSpPr>
        <p:spPr>
          <a:xfrm>
            <a:off x="3438144" y="3596640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 algn="l"/>
            <a:endParaRPr lang="en-US" dirty="0"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1726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and Installing SST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http://www.sst-simulator.org</a:t>
            </a:r>
            <a:endParaRPr lang="en-US" dirty="0"/>
          </a:p>
          <a:p>
            <a:pPr lvl="1"/>
            <a:r>
              <a:rPr lang="en-US" dirty="0"/>
              <a:t>Current release source download</a:t>
            </a:r>
          </a:p>
          <a:p>
            <a:pPr lvl="1"/>
            <a:r>
              <a:rPr lang="en-US" dirty="0"/>
              <a:t>Detailed build instructions including dependencies for Linux &amp; Mac</a:t>
            </a:r>
          </a:p>
          <a:p>
            <a:pPr lvl="1"/>
            <a:r>
              <a:rPr lang="en-US" dirty="0"/>
              <a:t>Archived tutorial materials</a:t>
            </a:r>
          </a:p>
          <a:p>
            <a:r>
              <a:rPr lang="en-US" dirty="0">
                <a:hlinkClick r:id="rId3"/>
              </a:rPr>
              <a:t>https://github.com/sstsimulator</a:t>
            </a:r>
            <a:endParaRPr lang="en-US" dirty="0"/>
          </a:p>
          <a:p>
            <a:pPr lvl="1"/>
            <a:r>
              <a:rPr lang="en-US" dirty="0"/>
              <a:t>Source code checkout</a:t>
            </a:r>
          </a:p>
          <a:p>
            <a:pPr lvl="1"/>
            <a:r>
              <a:rPr lang="en-US" dirty="0"/>
              <a:t>Master branch – has passed testing</a:t>
            </a:r>
          </a:p>
          <a:p>
            <a:pPr lvl="1"/>
            <a:r>
              <a:rPr lang="en-US" dirty="0"/>
              <a:t>Devel branch – has passed </a:t>
            </a:r>
            <a:r>
              <a:rPr lang="en-US" i="1" dirty="0"/>
              <a:t>basic</a:t>
            </a:r>
            <a:r>
              <a:rPr lang="en-US" dirty="0"/>
              <a:t> testing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22F4BD9-44C3-7F4D-B207-8B6488D49324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7369175" y="6486525"/>
            <a:ext cx="482282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IISWC 2019 Tutorial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DE867B-5E0E-4F4E-B561-A29A3E4B415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8802"/>
          <a:stretch/>
        </p:blipFill>
        <p:spPr>
          <a:xfrm>
            <a:off x="873048" y="4879741"/>
            <a:ext cx="9248172" cy="242586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E8816A4-FCF7-0541-940E-A66E723E411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-1" b="14329"/>
          <a:stretch/>
        </p:blipFill>
        <p:spPr>
          <a:xfrm>
            <a:off x="6502400" y="3564951"/>
            <a:ext cx="6380640" cy="344855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801814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5F04F70-9D9D-1D41-A496-0B0CF54331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Blocks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2E9B4-7313-4649-A1A9-D68216E2703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3FA0D63-450B-8542-9794-462954172AB0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SST simulations are comprised of </a:t>
            </a:r>
            <a:r>
              <a:rPr lang="en-US" b="1" dirty="0">
                <a:solidFill>
                  <a:schemeClr val="accent3"/>
                </a:solidFill>
              </a:rPr>
              <a:t>components</a:t>
            </a:r>
            <a:r>
              <a:rPr lang="en-US" dirty="0"/>
              <a:t> connected by </a:t>
            </a:r>
            <a:r>
              <a:rPr lang="en-US" b="1" dirty="0">
                <a:solidFill>
                  <a:schemeClr val="accent3"/>
                </a:solidFill>
              </a:rPr>
              <a:t>links</a:t>
            </a:r>
          </a:p>
          <a:p>
            <a:pPr lvl="1"/>
            <a:r>
              <a:rPr lang="en-US" dirty="0"/>
              <a:t>Every link has a minimum (non-zero) latency</a:t>
            </a:r>
          </a:p>
          <a:p>
            <a:pPr lvl="1"/>
            <a:r>
              <a:rPr lang="en-US" dirty="0"/>
              <a:t>Components define </a:t>
            </a:r>
            <a:r>
              <a:rPr lang="en-US" b="1" dirty="0">
                <a:solidFill>
                  <a:schemeClr val="accent3"/>
                </a:solidFill>
              </a:rPr>
              <a:t>ports</a:t>
            </a:r>
            <a:r>
              <a:rPr lang="en-US" dirty="0"/>
              <a:t> which are valid connection points for a link</a:t>
            </a:r>
          </a:p>
          <a:p>
            <a:r>
              <a:rPr lang="en-US" dirty="0"/>
              <a:t>Components communicate by sending </a:t>
            </a:r>
            <a:r>
              <a:rPr lang="en-US" b="1" dirty="0">
                <a:solidFill>
                  <a:schemeClr val="accent3"/>
                </a:solidFill>
              </a:rPr>
              <a:t>events</a:t>
            </a:r>
            <a:r>
              <a:rPr lang="en-US" dirty="0"/>
              <a:t> over the links</a:t>
            </a:r>
          </a:p>
          <a:p>
            <a:r>
              <a:rPr lang="en-US" dirty="0"/>
              <a:t>Components can use </a:t>
            </a:r>
            <a:r>
              <a:rPr lang="en-US" b="1" dirty="0">
                <a:solidFill>
                  <a:schemeClr val="accent3"/>
                </a:solidFill>
              </a:rPr>
              <a:t>subcomponents</a:t>
            </a:r>
            <a:r>
              <a:rPr lang="en-US" dirty="0"/>
              <a:t> and </a:t>
            </a:r>
            <a:r>
              <a:rPr lang="en-US" b="1" dirty="0">
                <a:solidFill>
                  <a:schemeClr val="accent3"/>
                </a:solidFill>
              </a:rPr>
              <a:t>modules</a:t>
            </a:r>
            <a:r>
              <a:rPr lang="en-US" dirty="0"/>
              <a:t> for customizable functionality</a:t>
            </a:r>
          </a:p>
          <a:p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B362ECC-A53E-7C45-8C26-69FF3DD5E9F7}"/>
              </a:ext>
            </a:extLst>
          </p:cNvPr>
          <p:cNvGrpSpPr/>
          <p:nvPr/>
        </p:nvGrpSpPr>
        <p:grpSpPr>
          <a:xfrm>
            <a:off x="3174460" y="3820846"/>
            <a:ext cx="5150775" cy="2614124"/>
            <a:chOff x="3835398" y="1271081"/>
            <a:chExt cx="5150774" cy="2614124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2D945AB-970D-6F4F-A947-80A39DCC9160}"/>
                </a:ext>
              </a:extLst>
            </p:cNvPr>
            <p:cNvSpPr/>
            <p:nvPr/>
          </p:nvSpPr>
          <p:spPr>
            <a:xfrm>
              <a:off x="3835398" y="1288012"/>
              <a:ext cx="1042416" cy="74399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b="1" dirty="0"/>
                <a:t>Component</a:t>
              </a:r>
            </a:p>
            <a:p>
              <a:pPr algn="ctr"/>
              <a:r>
                <a:rPr lang="en-US" sz="1200" i="1" dirty="0"/>
                <a:t>Core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EF2E0C5-9590-E74C-A810-49D4A6754E56}"/>
                </a:ext>
              </a:extLst>
            </p:cNvPr>
            <p:cNvSpPr/>
            <p:nvPr/>
          </p:nvSpPr>
          <p:spPr>
            <a:xfrm>
              <a:off x="5889577" y="1288012"/>
              <a:ext cx="1042416" cy="74980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b="1" dirty="0"/>
                <a:t>Component</a:t>
              </a:r>
            </a:p>
            <a:p>
              <a:pPr algn="ctr"/>
              <a:r>
                <a:rPr lang="en-US" sz="1200" i="1" dirty="0"/>
                <a:t>Cache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FA69C6F-9310-7D49-AC8D-533A968030F2}"/>
                </a:ext>
              </a:extLst>
            </p:cNvPr>
            <p:cNvSpPr/>
            <p:nvPr/>
          </p:nvSpPr>
          <p:spPr>
            <a:xfrm>
              <a:off x="3835399" y="3082937"/>
              <a:ext cx="1042416" cy="74980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b="1" dirty="0"/>
                <a:t>Component</a:t>
              </a:r>
            </a:p>
            <a:p>
              <a:pPr algn="ctr"/>
              <a:r>
                <a:rPr lang="en-US" sz="1200" i="1" dirty="0"/>
                <a:t>Core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FDC3F14-C608-4746-A44B-93E154B8A7DA}"/>
                </a:ext>
              </a:extLst>
            </p:cNvPr>
            <p:cNvSpPr/>
            <p:nvPr/>
          </p:nvSpPr>
          <p:spPr>
            <a:xfrm>
              <a:off x="5889577" y="3082937"/>
              <a:ext cx="1042416" cy="74980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b="1" dirty="0"/>
                <a:t>Component</a:t>
              </a:r>
            </a:p>
            <a:p>
              <a:pPr algn="ctr"/>
              <a:r>
                <a:rPr lang="en-US" sz="1200" i="1" dirty="0"/>
                <a:t>Cache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A0BAEB2-5B2A-214C-AC35-FD3DF486E4C7}"/>
                </a:ext>
              </a:extLst>
            </p:cNvPr>
            <p:cNvSpPr/>
            <p:nvPr/>
          </p:nvSpPr>
          <p:spPr>
            <a:xfrm>
              <a:off x="7943756" y="1288012"/>
              <a:ext cx="1042416" cy="74980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b="1" dirty="0"/>
                <a:t>Component</a:t>
              </a:r>
            </a:p>
            <a:p>
              <a:pPr algn="ctr"/>
              <a:r>
                <a:rPr lang="en-US" sz="1200" i="1" dirty="0"/>
                <a:t>NoC Router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2E2715A-EC63-5042-9701-30FD3CF1C025}"/>
                </a:ext>
              </a:extLst>
            </p:cNvPr>
            <p:cNvSpPr/>
            <p:nvPr/>
          </p:nvSpPr>
          <p:spPr>
            <a:xfrm>
              <a:off x="7943756" y="3082937"/>
              <a:ext cx="1042416" cy="74980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b="1" dirty="0"/>
                <a:t>Component</a:t>
              </a:r>
            </a:p>
            <a:p>
              <a:pPr algn="ctr"/>
              <a:r>
                <a:rPr lang="en-US" sz="1200" i="1" dirty="0"/>
                <a:t>NoC Router</a:t>
              </a:r>
            </a:p>
          </p:txBody>
        </p:sp>
        <p:sp>
          <p:nvSpPr>
            <p:cNvPr id="15" name="Left-Right Arrow 14">
              <a:extLst>
                <a:ext uri="{FF2B5EF4-FFF2-40B4-BE49-F238E27FC236}">
                  <a16:creationId xmlns:a16="http://schemas.microsoft.com/office/drawing/2014/main" id="{78AFF19F-80BE-4F44-8730-C9A320CB66D8}"/>
                </a:ext>
              </a:extLst>
            </p:cNvPr>
            <p:cNvSpPr/>
            <p:nvPr/>
          </p:nvSpPr>
          <p:spPr>
            <a:xfrm>
              <a:off x="4877815" y="1288011"/>
              <a:ext cx="1011762" cy="749809"/>
            </a:xfrm>
            <a:prstGeom prst="leftRightArrow">
              <a:avLst>
                <a:gd name="adj1" fmla="val 56764"/>
                <a:gd name="adj2" fmla="val 25732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en-US" sz="1100" b="1" dirty="0"/>
                <a:t>Link</a:t>
              </a:r>
            </a:p>
            <a:p>
              <a:pPr algn="ctr"/>
              <a:r>
                <a:rPr lang="en-US" sz="1000" dirty="0"/>
                <a:t>Latency: 1ns</a:t>
              </a:r>
            </a:p>
          </p:txBody>
        </p:sp>
        <p:sp>
          <p:nvSpPr>
            <p:cNvPr id="16" name="Left-Right Arrow 15">
              <a:extLst>
                <a:ext uri="{FF2B5EF4-FFF2-40B4-BE49-F238E27FC236}">
                  <a16:creationId xmlns:a16="http://schemas.microsoft.com/office/drawing/2014/main" id="{8123AC77-54FE-1949-B374-4C624E81593F}"/>
                </a:ext>
              </a:extLst>
            </p:cNvPr>
            <p:cNvSpPr/>
            <p:nvPr/>
          </p:nvSpPr>
          <p:spPr>
            <a:xfrm>
              <a:off x="6943644" y="1271081"/>
              <a:ext cx="1011762" cy="749809"/>
            </a:xfrm>
            <a:prstGeom prst="leftRightArrow">
              <a:avLst>
                <a:gd name="adj1" fmla="val 56764"/>
                <a:gd name="adj2" fmla="val 25732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en-US" sz="1100" b="1" dirty="0"/>
                <a:t>Link</a:t>
              </a:r>
            </a:p>
            <a:p>
              <a:pPr algn="ctr"/>
              <a:r>
                <a:rPr lang="en-US" sz="1000" dirty="0"/>
                <a:t>Latency: 2ns</a:t>
              </a:r>
            </a:p>
          </p:txBody>
        </p:sp>
        <p:sp>
          <p:nvSpPr>
            <p:cNvPr id="17" name="Left-Right Arrow 16">
              <a:extLst>
                <a:ext uri="{FF2B5EF4-FFF2-40B4-BE49-F238E27FC236}">
                  <a16:creationId xmlns:a16="http://schemas.microsoft.com/office/drawing/2014/main" id="{ABA930F9-2D30-4B44-AEAA-1687861DE3B9}"/>
                </a:ext>
              </a:extLst>
            </p:cNvPr>
            <p:cNvSpPr/>
            <p:nvPr/>
          </p:nvSpPr>
          <p:spPr>
            <a:xfrm>
              <a:off x="6931993" y="3135396"/>
              <a:ext cx="1011762" cy="749809"/>
            </a:xfrm>
            <a:prstGeom prst="leftRightArrow">
              <a:avLst>
                <a:gd name="adj1" fmla="val 56764"/>
                <a:gd name="adj2" fmla="val 25732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en-US" sz="1100" b="1" dirty="0"/>
                <a:t>Link</a:t>
              </a:r>
            </a:p>
            <a:p>
              <a:pPr algn="ctr"/>
              <a:r>
                <a:rPr lang="en-US" sz="1000" dirty="0"/>
                <a:t>Latency: 2ns</a:t>
              </a:r>
            </a:p>
          </p:txBody>
        </p:sp>
        <p:sp>
          <p:nvSpPr>
            <p:cNvPr id="18" name="Left-Right Arrow 17">
              <a:extLst>
                <a:ext uri="{FF2B5EF4-FFF2-40B4-BE49-F238E27FC236}">
                  <a16:creationId xmlns:a16="http://schemas.microsoft.com/office/drawing/2014/main" id="{ECD10DF1-97A5-8D46-965D-0DE49D33CE1C}"/>
                </a:ext>
              </a:extLst>
            </p:cNvPr>
            <p:cNvSpPr/>
            <p:nvPr/>
          </p:nvSpPr>
          <p:spPr>
            <a:xfrm>
              <a:off x="4877814" y="3082936"/>
              <a:ext cx="1011762" cy="749809"/>
            </a:xfrm>
            <a:prstGeom prst="leftRightArrow">
              <a:avLst>
                <a:gd name="adj1" fmla="val 56764"/>
                <a:gd name="adj2" fmla="val 25732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en-US" sz="1100" b="1" dirty="0"/>
                <a:t>Link</a:t>
              </a:r>
            </a:p>
            <a:p>
              <a:pPr algn="ctr"/>
              <a:r>
                <a:rPr lang="en-US" sz="1000" dirty="0"/>
                <a:t>Latency: 1ns</a:t>
              </a:r>
            </a:p>
          </p:txBody>
        </p:sp>
        <p:sp>
          <p:nvSpPr>
            <p:cNvPr id="19" name="Left-Right Arrow 18">
              <a:extLst>
                <a:ext uri="{FF2B5EF4-FFF2-40B4-BE49-F238E27FC236}">
                  <a16:creationId xmlns:a16="http://schemas.microsoft.com/office/drawing/2014/main" id="{20B39E5E-930E-7F4D-99DC-06C5B1EC8FEE}"/>
                </a:ext>
              </a:extLst>
            </p:cNvPr>
            <p:cNvSpPr/>
            <p:nvPr/>
          </p:nvSpPr>
          <p:spPr>
            <a:xfrm rot="16200000">
              <a:off x="7943755" y="2197171"/>
              <a:ext cx="1011762" cy="749809"/>
            </a:xfrm>
            <a:prstGeom prst="leftRightArrow">
              <a:avLst>
                <a:gd name="adj1" fmla="val 56764"/>
                <a:gd name="adj2" fmla="val 25732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en-US" sz="1100" b="1" dirty="0"/>
                <a:t>Link</a:t>
              </a:r>
            </a:p>
            <a:p>
              <a:pPr algn="ctr"/>
              <a:r>
                <a:rPr lang="en-US" sz="1000" dirty="0"/>
                <a:t>Latency: 4ns</a:t>
              </a:r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2B046AEA-55D4-B54A-A1D6-6801CDB65B98}"/>
              </a:ext>
            </a:extLst>
          </p:cNvPr>
          <p:cNvSpPr/>
          <p:nvPr/>
        </p:nvSpPr>
        <p:spPr>
          <a:xfrm>
            <a:off x="5182462" y="4514644"/>
            <a:ext cx="1166505" cy="37199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45720" rIns="45720" rtlCol="0" anchor="ctr"/>
          <a:lstStyle/>
          <a:p>
            <a:pPr algn="ctr"/>
            <a:r>
              <a:rPr lang="en-US" sz="1200" b="1" dirty="0"/>
              <a:t>SubComponent</a:t>
            </a:r>
          </a:p>
          <a:p>
            <a:pPr algn="ctr"/>
            <a:r>
              <a:rPr lang="en-US" sz="1200" i="1" dirty="0"/>
              <a:t>Prefetcher</a:t>
            </a:r>
          </a:p>
        </p:txBody>
      </p:sp>
      <p:sp>
        <p:nvSpPr>
          <p:cNvPr id="20" name="Cube 19">
            <a:extLst>
              <a:ext uri="{FF2B5EF4-FFF2-40B4-BE49-F238E27FC236}">
                <a16:creationId xmlns:a16="http://schemas.microsoft.com/office/drawing/2014/main" id="{18A58CEF-5BB6-164F-81D3-A135899469D2}"/>
              </a:ext>
            </a:extLst>
          </p:cNvPr>
          <p:cNvSpPr/>
          <p:nvPr/>
        </p:nvSpPr>
        <p:spPr>
          <a:xfrm>
            <a:off x="3367120" y="4472182"/>
            <a:ext cx="1011763" cy="487527"/>
          </a:xfrm>
          <a:prstGeom prst="cube">
            <a:avLst>
              <a:gd name="adj" fmla="val 13240"/>
            </a:avLst>
          </a:prstGeom>
          <a:solidFill>
            <a:schemeClr val="accent3">
              <a:lumMod val="20000"/>
              <a:lumOff val="8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i="1" dirty="0"/>
              <a:t>Event</a:t>
            </a:r>
          </a:p>
          <a:p>
            <a:pPr algn="ctr"/>
            <a:r>
              <a:rPr lang="en-US" sz="1400" dirty="0"/>
              <a:t>Load</a:t>
            </a:r>
          </a:p>
        </p:txBody>
      </p:sp>
      <p:sp>
        <p:nvSpPr>
          <p:cNvPr id="22" name="Cube 21">
            <a:extLst>
              <a:ext uri="{FF2B5EF4-FFF2-40B4-BE49-F238E27FC236}">
                <a16:creationId xmlns:a16="http://schemas.microsoft.com/office/drawing/2014/main" id="{43FEB3FB-1916-F44B-8875-7FDCFD45B2B5}"/>
              </a:ext>
            </a:extLst>
          </p:cNvPr>
          <p:cNvSpPr/>
          <p:nvPr/>
        </p:nvSpPr>
        <p:spPr>
          <a:xfrm>
            <a:off x="5109313" y="4472182"/>
            <a:ext cx="1011763" cy="487527"/>
          </a:xfrm>
          <a:prstGeom prst="cube">
            <a:avLst>
              <a:gd name="adj" fmla="val 13240"/>
            </a:avLst>
          </a:prstGeom>
          <a:solidFill>
            <a:schemeClr val="accent3">
              <a:lumMod val="20000"/>
              <a:lumOff val="8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i="1" dirty="0"/>
              <a:t>Event</a:t>
            </a:r>
          </a:p>
          <a:p>
            <a:pPr algn="ctr"/>
            <a:r>
              <a:rPr lang="en-US" sz="1400" dirty="0"/>
              <a:t>Data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15C1FE-C949-5C4E-900C-AAA1053395AC}"/>
              </a:ext>
            </a:extLst>
          </p:cNvPr>
          <p:cNvSpPr txBox="1"/>
          <p:nvPr/>
        </p:nvSpPr>
        <p:spPr>
          <a:xfrm>
            <a:off x="8587187" y="4472182"/>
            <a:ext cx="3604813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>
                <a:solidFill>
                  <a:schemeClr val="accent4"/>
                </a:solidFill>
                <a:latin typeface="Gill Sans MT" panose="020B0502020104020203" pitchFamily="34" charset="77"/>
              </a:rPr>
              <a:t>Element Library</a:t>
            </a:r>
          </a:p>
          <a:p>
            <a:r>
              <a:rPr lang="en-US" sz="2200" i="1" dirty="0">
                <a:latin typeface="Gill Sans MT" panose="020B0502020104020203" pitchFamily="34" charset="77"/>
              </a:rPr>
              <a:t>A collection of components, subcomponents, and/or modules</a:t>
            </a:r>
          </a:p>
        </p:txBody>
      </p:sp>
    </p:spTree>
    <p:extLst>
      <p:ext uri="{BB962C8B-B14F-4D97-AF65-F5344CB8AC3E}">
        <p14:creationId xmlns:p14="http://schemas.microsoft.com/office/powerpoint/2010/main" val="514676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1.11022E-16 L 0.14297 4.07407E-6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87" y="46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1"/>
                                            </p:cond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1.11022E-16 L -0.14297 4.07407E-6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109" y="46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1"/>
                                            </p:cond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0" grpId="0" animBg="1"/>
      <p:bldP spid="20" grpId="1" animBg="1"/>
      <p:bldP spid="20" grpId="2" animBg="1"/>
      <p:bldP spid="22" grpId="0" animBg="1"/>
      <p:bldP spid="22" grpId="1" animBg="1"/>
      <p:bldP spid="22" grpId="2" animBg="1"/>
      <p:bldP spid="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D65A75-2159-2340-9196-D21C75E86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SST Code Structure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8CE2CF-2059-234C-9CD0-6E5E418614C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4577101-251F-B748-B14A-FB6033515992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accent3"/>
                </a:solidFill>
              </a:rPr>
              <a:t>SST Core</a:t>
            </a:r>
            <a:r>
              <a:rPr lang="en-US" dirty="0"/>
              <a:t> and </a:t>
            </a:r>
            <a:r>
              <a:rPr lang="en-US" b="1" dirty="0">
                <a:solidFill>
                  <a:schemeClr val="accent3"/>
                </a:solidFill>
              </a:rPr>
              <a:t>SST Elements</a:t>
            </a:r>
            <a:r>
              <a:rPr lang="en-US" dirty="0"/>
              <a:t> are compiled separately</a:t>
            </a:r>
          </a:p>
          <a:p>
            <a:pPr lvl="1"/>
            <a:r>
              <a:rPr lang="en-US" dirty="0"/>
              <a:t>Element libraries </a:t>
            </a:r>
            <a:r>
              <a:rPr lang="en-US" i="1" dirty="0"/>
              <a:t>register</a:t>
            </a:r>
            <a:r>
              <a:rPr lang="en-US" dirty="0"/>
              <a:t> with the core</a:t>
            </a:r>
          </a:p>
          <a:p>
            <a:pPr lvl="1"/>
            <a:r>
              <a:rPr lang="en-US" dirty="0"/>
              <a:t>External elements (not part of SST Elements) can also be registered with the core</a:t>
            </a:r>
          </a:p>
          <a:p>
            <a:pPr lvl="2"/>
            <a:r>
              <a:rPr lang="en-US" dirty="0"/>
              <a:t>Example at </a:t>
            </a:r>
            <a:r>
              <a:rPr lang="en-US" dirty="0">
                <a:hlinkClick r:id="rId2"/>
              </a:rPr>
              <a:t>github.com/sstsimulator/sst-external-element</a:t>
            </a:r>
            <a:endParaRPr lang="en-US" dirty="0"/>
          </a:p>
          <a:p>
            <a:pPr lvl="1"/>
            <a:r>
              <a:rPr lang="en-US" dirty="0"/>
              <a:t>Core maintains a database of registered libraries</a:t>
            </a:r>
          </a:p>
          <a:p>
            <a:pPr lvl="2"/>
            <a:r>
              <a:rPr lang="en-US" dirty="0"/>
              <a:t>Can query database with </a:t>
            </a:r>
            <a:r>
              <a:rPr lang="en-US" i="1" dirty="0" err="1">
                <a:solidFill>
                  <a:schemeClr val="accent6"/>
                </a:solidFill>
              </a:rPr>
              <a:t>sst</a:t>
            </a:r>
            <a:r>
              <a:rPr lang="en-US" i="1" dirty="0">
                <a:solidFill>
                  <a:schemeClr val="accent6"/>
                </a:solidFill>
              </a:rPr>
              <a:t>-info</a:t>
            </a:r>
            <a:r>
              <a:rPr lang="en-US" dirty="0"/>
              <a:t> utility</a:t>
            </a:r>
          </a:p>
          <a:p>
            <a:r>
              <a:rPr lang="en-US" dirty="0"/>
              <a:t>Source code for core:</a:t>
            </a:r>
          </a:p>
          <a:p>
            <a:pPr lvl="1"/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sst-core/src/sst/core/</a:t>
            </a:r>
          </a:p>
          <a:p>
            <a:r>
              <a:rPr lang="en-US" dirty="0"/>
              <a:t>Source code for elements</a:t>
            </a:r>
          </a:p>
          <a:p>
            <a:pPr lvl="1"/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sst-elements/src /sst/elements/</a:t>
            </a:r>
          </a:p>
          <a:p>
            <a:pPr lvl="1"/>
            <a:r>
              <a:rPr lang="en-US" dirty="0"/>
              <a:t>Most elements have a tests/ directory</a:t>
            </a:r>
          </a:p>
          <a:p>
            <a:pPr lvl="2"/>
            <a:r>
              <a:rPr lang="en-US" dirty="0">
                <a:sym typeface="Wingdings" pitchFamily="2" charset="2"/>
              </a:rPr>
              <a:t>Often a good starting point for example configurations</a:t>
            </a:r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7433" y="21489"/>
            <a:ext cx="1464567" cy="1316464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A68E5377-E2DA-9048-BD74-BE50ECB727D6}"/>
              </a:ext>
            </a:extLst>
          </p:cNvPr>
          <p:cNvGrpSpPr/>
          <p:nvPr/>
        </p:nvGrpSpPr>
        <p:grpSpPr>
          <a:xfrm>
            <a:off x="8342861" y="2634448"/>
            <a:ext cx="2436187" cy="1589104"/>
            <a:chOff x="6609725" y="5014614"/>
            <a:chExt cx="1951259" cy="1183954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CA16A24-CF59-5D4B-8A0C-B10BC74BF7C0}"/>
                </a:ext>
              </a:extLst>
            </p:cNvPr>
            <p:cNvGrpSpPr/>
            <p:nvPr/>
          </p:nvGrpSpPr>
          <p:grpSpPr>
            <a:xfrm>
              <a:off x="6617921" y="5671796"/>
              <a:ext cx="1943062" cy="341632"/>
              <a:chOff x="6617921" y="5671796"/>
              <a:chExt cx="1943062" cy="341632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2D1BD58F-A877-1B4C-AB83-32EB5D3A3267}"/>
                  </a:ext>
                </a:extLst>
              </p:cNvPr>
              <p:cNvSpPr/>
              <p:nvPr/>
            </p:nvSpPr>
            <p:spPr>
              <a:xfrm rot="10800000">
                <a:off x="6617921" y="5671796"/>
                <a:ext cx="1943062" cy="341632"/>
              </a:xfrm>
              <a:custGeom>
                <a:avLst/>
                <a:gdLst>
                  <a:gd name="connsiteX0" fmla="*/ 1943062 w 1943062"/>
                  <a:gd name="connsiteY0" fmla="*/ 341632 h 341632"/>
                  <a:gd name="connsiteX1" fmla="*/ 1767130 w 1943062"/>
                  <a:gd name="connsiteY1" fmla="*/ 341632 h 341632"/>
                  <a:gd name="connsiteX2" fmla="*/ 1639114 w 1943062"/>
                  <a:gd name="connsiteY2" fmla="*/ 251693 h 341632"/>
                  <a:gd name="connsiteX3" fmla="*/ 1511098 w 1943062"/>
                  <a:gd name="connsiteY3" fmla="*/ 341632 h 341632"/>
                  <a:gd name="connsiteX4" fmla="*/ 1322075 w 1943062"/>
                  <a:gd name="connsiteY4" fmla="*/ 341632 h 341632"/>
                  <a:gd name="connsiteX5" fmla="*/ 1194059 w 1943062"/>
                  <a:gd name="connsiteY5" fmla="*/ 251693 h 341632"/>
                  <a:gd name="connsiteX6" fmla="*/ 1066043 w 1943062"/>
                  <a:gd name="connsiteY6" fmla="*/ 341632 h 341632"/>
                  <a:gd name="connsiteX7" fmla="*/ 877020 w 1943062"/>
                  <a:gd name="connsiteY7" fmla="*/ 341632 h 341632"/>
                  <a:gd name="connsiteX8" fmla="*/ 749004 w 1943062"/>
                  <a:gd name="connsiteY8" fmla="*/ 251693 h 341632"/>
                  <a:gd name="connsiteX9" fmla="*/ 620988 w 1943062"/>
                  <a:gd name="connsiteY9" fmla="*/ 341632 h 341632"/>
                  <a:gd name="connsiteX10" fmla="*/ 431964 w 1943062"/>
                  <a:gd name="connsiteY10" fmla="*/ 341632 h 341632"/>
                  <a:gd name="connsiteX11" fmla="*/ 303948 w 1943062"/>
                  <a:gd name="connsiteY11" fmla="*/ 251693 h 341632"/>
                  <a:gd name="connsiteX12" fmla="*/ 175932 w 1943062"/>
                  <a:gd name="connsiteY12" fmla="*/ 341632 h 341632"/>
                  <a:gd name="connsiteX13" fmla="*/ 0 w 1943062"/>
                  <a:gd name="connsiteY13" fmla="*/ 341632 h 341632"/>
                  <a:gd name="connsiteX14" fmla="*/ 0 w 1943062"/>
                  <a:gd name="connsiteY14" fmla="*/ 0 h 341632"/>
                  <a:gd name="connsiteX15" fmla="*/ 1943062 w 1943062"/>
                  <a:gd name="connsiteY15" fmla="*/ 0 h 341632"/>
                  <a:gd name="connsiteX16" fmla="*/ 1943062 w 1943062"/>
                  <a:gd name="connsiteY16" fmla="*/ 341632 h 3416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943062" h="341632">
                    <a:moveTo>
                      <a:pt x="1943062" y="341632"/>
                    </a:moveTo>
                    <a:lnTo>
                      <a:pt x="1767130" y="341632"/>
                    </a:lnTo>
                    <a:lnTo>
                      <a:pt x="1639114" y="251693"/>
                    </a:lnTo>
                    <a:lnTo>
                      <a:pt x="1511098" y="341632"/>
                    </a:lnTo>
                    <a:lnTo>
                      <a:pt x="1322075" y="341632"/>
                    </a:lnTo>
                    <a:lnTo>
                      <a:pt x="1194059" y="251693"/>
                    </a:lnTo>
                    <a:lnTo>
                      <a:pt x="1066043" y="341632"/>
                    </a:lnTo>
                    <a:lnTo>
                      <a:pt x="877020" y="341632"/>
                    </a:lnTo>
                    <a:lnTo>
                      <a:pt x="749004" y="251693"/>
                    </a:lnTo>
                    <a:lnTo>
                      <a:pt x="620988" y="341632"/>
                    </a:lnTo>
                    <a:lnTo>
                      <a:pt x="431964" y="341632"/>
                    </a:lnTo>
                    <a:lnTo>
                      <a:pt x="303948" y="251693"/>
                    </a:lnTo>
                    <a:lnTo>
                      <a:pt x="175932" y="341632"/>
                    </a:lnTo>
                    <a:lnTo>
                      <a:pt x="0" y="341632"/>
                    </a:lnTo>
                    <a:lnTo>
                      <a:pt x="0" y="0"/>
                    </a:lnTo>
                    <a:lnTo>
                      <a:pt x="1943062" y="0"/>
                    </a:lnTo>
                    <a:lnTo>
                      <a:pt x="1943062" y="341632"/>
                    </a:lnTo>
                    <a:close/>
                  </a:path>
                </a:pathLst>
              </a:custGeom>
              <a:solidFill>
                <a:schemeClr val="tx2">
                  <a:alpha val="58000"/>
                </a:schemeClr>
              </a:solidFill>
              <a:ln w="9525">
                <a:solidFill>
                  <a:schemeClr val="tx1"/>
                </a:solidFill>
                <a:miter lim="800000"/>
              </a:ln>
              <a:effectLst/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vert270" wrap="square" lIns="182880" tIns="182880" rIns="182880" bIns="18288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</a:pPr>
                <a:endParaRPr lang="en-US" sz="1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CE96C227-642C-0442-8A23-3C4D9EE58E90}"/>
                  </a:ext>
                </a:extLst>
              </p:cNvPr>
              <p:cNvSpPr/>
              <p:nvPr/>
            </p:nvSpPr>
            <p:spPr>
              <a:xfrm>
                <a:off x="6659262" y="5772232"/>
                <a:ext cx="1860381" cy="119381"/>
              </a:xfrm>
              <a:prstGeom prst="rect">
                <a:avLst/>
              </a:prstGeom>
              <a:solidFill>
                <a:schemeClr val="bg1">
                  <a:alpha val="32000"/>
                </a:schemeClr>
              </a:solidFill>
              <a:ln w="6350">
                <a:solidFill>
                  <a:schemeClr val="tx1"/>
                </a:solidFill>
                <a:prstDash val="dash"/>
                <a:miter lim="800000"/>
              </a:ln>
              <a:effectLst/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1100" i="1" dirty="0">
                    <a:solidFill>
                      <a:schemeClr val="tx1"/>
                    </a:solidFill>
                  </a:rPr>
                  <a:t>Integration Services</a:t>
                </a:r>
              </a:p>
            </p:txBody>
          </p:sp>
        </p:grp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0019E26-D26B-C34D-BEB9-FFC08FB15AAC}"/>
                </a:ext>
              </a:extLst>
            </p:cNvPr>
            <p:cNvSpPr/>
            <p:nvPr/>
          </p:nvSpPr>
          <p:spPr>
            <a:xfrm>
              <a:off x="6617922" y="6046168"/>
              <a:ext cx="1943062" cy="152400"/>
            </a:xfrm>
            <a:prstGeom prst="rect">
              <a:avLst/>
            </a:prstGeom>
            <a:solidFill>
              <a:schemeClr val="accent3">
                <a:lumMod val="20000"/>
                <a:lumOff val="80000"/>
                <a:alpha val="53000"/>
              </a:schemeClr>
            </a:solidFill>
            <a:ln w="9525">
              <a:solidFill>
                <a:schemeClr val="tx1"/>
              </a:solidFill>
              <a:miter lim="800000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0" rIns="45720" bIns="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100" dirty="0">
                  <a:solidFill>
                    <a:schemeClr val="tx1"/>
                  </a:solidFill>
                </a:rPr>
                <a:t>MPI and C++ Threads</a:t>
              </a:r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EF57BF04-D063-6E47-AD25-0AC31A24D3B4}"/>
                </a:ext>
              </a:extLst>
            </p:cNvPr>
            <p:cNvSpPr/>
            <p:nvPr/>
          </p:nvSpPr>
          <p:spPr>
            <a:xfrm rot="10800000">
              <a:off x="6801551" y="5014614"/>
              <a:ext cx="237744" cy="710878"/>
            </a:xfrm>
            <a:custGeom>
              <a:avLst/>
              <a:gdLst>
                <a:gd name="connsiteX0" fmla="*/ 265177 w 265177"/>
                <a:gd name="connsiteY0" fmla="*/ 710878 h 710878"/>
                <a:gd name="connsiteX1" fmla="*/ 1 w 265177"/>
                <a:gd name="connsiteY1" fmla="*/ 710878 h 710878"/>
                <a:gd name="connsiteX2" fmla="*/ 1 w 265177"/>
                <a:gd name="connsiteY2" fmla="*/ 89939 h 710878"/>
                <a:gd name="connsiteX3" fmla="*/ 0 w 265177"/>
                <a:gd name="connsiteY3" fmla="*/ 89939 h 710878"/>
                <a:gd name="connsiteX4" fmla="*/ 1 w 265177"/>
                <a:gd name="connsiteY4" fmla="*/ 89939 h 710878"/>
                <a:gd name="connsiteX5" fmla="*/ 1 w 265177"/>
                <a:gd name="connsiteY5" fmla="*/ 87383 h 710878"/>
                <a:gd name="connsiteX6" fmla="*/ 3768 w 265177"/>
                <a:gd name="connsiteY6" fmla="*/ 87383 h 710878"/>
                <a:gd name="connsiteX7" fmla="*/ 132588 w 265177"/>
                <a:gd name="connsiteY7" fmla="*/ 0 h 710878"/>
                <a:gd name="connsiteX8" fmla="*/ 261408 w 265177"/>
                <a:gd name="connsiteY8" fmla="*/ 87383 h 710878"/>
                <a:gd name="connsiteX9" fmla="*/ 265177 w 265177"/>
                <a:gd name="connsiteY9" fmla="*/ 87383 h 710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5177" h="710878">
                  <a:moveTo>
                    <a:pt x="265177" y="710878"/>
                  </a:moveTo>
                  <a:lnTo>
                    <a:pt x="1" y="710878"/>
                  </a:lnTo>
                  <a:lnTo>
                    <a:pt x="1" y="89939"/>
                  </a:lnTo>
                  <a:lnTo>
                    <a:pt x="0" y="89939"/>
                  </a:lnTo>
                  <a:lnTo>
                    <a:pt x="1" y="89939"/>
                  </a:lnTo>
                  <a:lnTo>
                    <a:pt x="1" y="87383"/>
                  </a:lnTo>
                  <a:lnTo>
                    <a:pt x="3768" y="87383"/>
                  </a:lnTo>
                  <a:lnTo>
                    <a:pt x="132588" y="0"/>
                  </a:lnTo>
                  <a:lnTo>
                    <a:pt x="261408" y="87383"/>
                  </a:lnTo>
                  <a:lnTo>
                    <a:pt x="265177" y="87383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100" dirty="0">
                  <a:solidFill>
                    <a:schemeClr val="tx1"/>
                  </a:solidFill>
                </a:rPr>
                <a:t>Component</a:t>
              </a:r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EC75DB00-2824-764E-BC38-E310B38A0A79}"/>
                </a:ext>
              </a:extLst>
            </p:cNvPr>
            <p:cNvSpPr/>
            <p:nvPr/>
          </p:nvSpPr>
          <p:spPr>
            <a:xfrm rot="10800000">
              <a:off x="7245413" y="5014614"/>
              <a:ext cx="237744" cy="710878"/>
            </a:xfrm>
            <a:custGeom>
              <a:avLst/>
              <a:gdLst>
                <a:gd name="connsiteX0" fmla="*/ 265177 w 265177"/>
                <a:gd name="connsiteY0" fmla="*/ 710878 h 710878"/>
                <a:gd name="connsiteX1" fmla="*/ 1 w 265177"/>
                <a:gd name="connsiteY1" fmla="*/ 710878 h 710878"/>
                <a:gd name="connsiteX2" fmla="*/ 1 w 265177"/>
                <a:gd name="connsiteY2" fmla="*/ 89939 h 710878"/>
                <a:gd name="connsiteX3" fmla="*/ 0 w 265177"/>
                <a:gd name="connsiteY3" fmla="*/ 89939 h 710878"/>
                <a:gd name="connsiteX4" fmla="*/ 1 w 265177"/>
                <a:gd name="connsiteY4" fmla="*/ 89939 h 710878"/>
                <a:gd name="connsiteX5" fmla="*/ 1 w 265177"/>
                <a:gd name="connsiteY5" fmla="*/ 87383 h 710878"/>
                <a:gd name="connsiteX6" fmla="*/ 3768 w 265177"/>
                <a:gd name="connsiteY6" fmla="*/ 87383 h 710878"/>
                <a:gd name="connsiteX7" fmla="*/ 132588 w 265177"/>
                <a:gd name="connsiteY7" fmla="*/ 0 h 710878"/>
                <a:gd name="connsiteX8" fmla="*/ 261408 w 265177"/>
                <a:gd name="connsiteY8" fmla="*/ 87383 h 710878"/>
                <a:gd name="connsiteX9" fmla="*/ 265177 w 265177"/>
                <a:gd name="connsiteY9" fmla="*/ 87383 h 710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5177" h="710878">
                  <a:moveTo>
                    <a:pt x="265177" y="710878"/>
                  </a:moveTo>
                  <a:lnTo>
                    <a:pt x="1" y="710878"/>
                  </a:lnTo>
                  <a:lnTo>
                    <a:pt x="1" y="89939"/>
                  </a:lnTo>
                  <a:lnTo>
                    <a:pt x="0" y="89939"/>
                  </a:lnTo>
                  <a:lnTo>
                    <a:pt x="1" y="89939"/>
                  </a:lnTo>
                  <a:lnTo>
                    <a:pt x="1" y="87383"/>
                  </a:lnTo>
                  <a:lnTo>
                    <a:pt x="3768" y="87383"/>
                  </a:lnTo>
                  <a:lnTo>
                    <a:pt x="132588" y="0"/>
                  </a:lnTo>
                  <a:lnTo>
                    <a:pt x="261408" y="87383"/>
                  </a:lnTo>
                  <a:lnTo>
                    <a:pt x="265177" y="87383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100" dirty="0">
                  <a:solidFill>
                    <a:schemeClr val="tx1"/>
                  </a:solidFill>
                </a:rPr>
                <a:t>Component</a:t>
              </a:r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B4FDA75A-FB10-584D-A440-95C0E57B92FD}"/>
                </a:ext>
              </a:extLst>
            </p:cNvPr>
            <p:cNvSpPr/>
            <p:nvPr/>
          </p:nvSpPr>
          <p:spPr>
            <a:xfrm rot="10800000">
              <a:off x="7689954" y="5014614"/>
              <a:ext cx="237744" cy="710878"/>
            </a:xfrm>
            <a:custGeom>
              <a:avLst/>
              <a:gdLst>
                <a:gd name="connsiteX0" fmla="*/ 265177 w 265177"/>
                <a:gd name="connsiteY0" fmla="*/ 710878 h 710878"/>
                <a:gd name="connsiteX1" fmla="*/ 1 w 265177"/>
                <a:gd name="connsiteY1" fmla="*/ 710878 h 710878"/>
                <a:gd name="connsiteX2" fmla="*/ 1 w 265177"/>
                <a:gd name="connsiteY2" fmla="*/ 89939 h 710878"/>
                <a:gd name="connsiteX3" fmla="*/ 0 w 265177"/>
                <a:gd name="connsiteY3" fmla="*/ 89939 h 710878"/>
                <a:gd name="connsiteX4" fmla="*/ 1 w 265177"/>
                <a:gd name="connsiteY4" fmla="*/ 89939 h 710878"/>
                <a:gd name="connsiteX5" fmla="*/ 1 w 265177"/>
                <a:gd name="connsiteY5" fmla="*/ 87383 h 710878"/>
                <a:gd name="connsiteX6" fmla="*/ 3768 w 265177"/>
                <a:gd name="connsiteY6" fmla="*/ 87383 h 710878"/>
                <a:gd name="connsiteX7" fmla="*/ 132588 w 265177"/>
                <a:gd name="connsiteY7" fmla="*/ 0 h 710878"/>
                <a:gd name="connsiteX8" fmla="*/ 261408 w 265177"/>
                <a:gd name="connsiteY8" fmla="*/ 87383 h 710878"/>
                <a:gd name="connsiteX9" fmla="*/ 265177 w 265177"/>
                <a:gd name="connsiteY9" fmla="*/ 87383 h 710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5177" h="710878">
                  <a:moveTo>
                    <a:pt x="265177" y="710878"/>
                  </a:moveTo>
                  <a:lnTo>
                    <a:pt x="1" y="710878"/>
                  </a:lnTo>
                  <a:lnTo>
                    <a:pt x="1" y="89939"/>
                  </a:lnTo>
                  <a:lnTo>
                    <a:pt x="0" y="89939"/>
                  </a:lnTo>
                  <a:lnTo>
                    <a:pt x="1" y="89939"/>
                  </a:lnTo>
                  <a:lnTo>
                    <a:pt x="1" y="87383"/>
                  </a:lnTo>
                  <a:lnTo>
                    <a:pt x="3768" y="87383"/>
                  </a:lnTo>
                  <a:lnTo>
                    <a:pt x="132588" y="0"/>
                  </a:lnTo>
                  <a:lnTo>
                    <a:pt x="261408" y="87383"/>
                  </a:lnTo>
                  <a:lnTo>
                    <a:pt x="265177" y="87383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100" dirty="0">
                  <a:solidFill>
                    <a:schemeClr val="tx1"/>
                  </a:solidFill>
                </a:rPr>
                <a:t>Component</a:t>
              </a:r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8F75331B-1715-454C-8C00-F24C6CBEC3E6}"/>
                </a:ext>
              </a:extLst>
            </p:cNvPr>
            <p:cNvSpPr/>
            <p:nvPr/>
          </p:nvSpPr>
          <p:spPr>
            <a:xfrm rot="10800000">
              <a:off x="8137045" y="5014614"/>
              <a:ext cx="238709" cy="710878"/>
            </a:xfrm>
            <a:custGeom>
              <a:avLst/>
              <a:gdLst>
                <a:gd name="connsiteX0" fmla="*/ 265177 w 265177"/>
                <a:gd name="connsiteY0" fmla="*/ 710878 h 710878"/>
                <a:gd name="connsiteX1" fmla="*/ 1 w 265177"/>
                <a:gd name="connsiteY1" fmla="*/ 710878 h 710878"/>
                <a:gd name="connsiteX2" fmla="*/ 1 w 265177"/>
                <a:gd name="connsiteY2" fmla="*/ 89939 h 710878"/>
                <a:gd name="connsiteX3" fmla="*/ 0 w 265177"/>
                <a:gd name="connsiteY3" fmla="*/ 89939 h 710878"/>
                <a:gd name="connsiteX4" fmla="*/ 1 w 265177"/>
                <a:gd name="connsiteY4" fmla="*/ 89939 h 710878"/>
                <a:gd name="connsiteX5" fmla="*/ 1 w 265177"/>
                <a:gd name="connsiteY5" fmla="*/ 87383 h 710878"/>
                <a:gd name="connsiteX6" fmla="*/ 3768 w 265177"/>
                <a:gd name="connsiteY6" fmla="*/ 87383 h 710878"/>
                <a:gd name="connsiteX7" fmla="*/ 132588 w 265177"/>
                <a:gd name="connsiteY7" fmla="*/ 0 h 710878"/>
                <a:gd name="connsiteX8" fmla="*/ 261408 w 265177"/>
                <a:gd name="connsiteY8" fmla="*/ 87383 h 710878"/>
                <a:gd name="connsiteX9" fmla="*/ 265177 w 265177"/>
                <a:gd name="connsiteY9" fmla="*/ 87383 h 710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5177" h="710878">
                  <a:moveTo>
                    <a:pt x="265177" y="710878"/>
                  </a:moveTo>
                  <a:lnTo>
                    <a:pt x="1" y="710878"/>
                  </a:lnTo>
                  <a:lnTo>
                    <a:pt x="1" y="89939"/>
                  </a:lnTo>
                  <a:lnTo>
                    <a:pt x="0" y="89939"/>
                  </a:lnTo>
                  <a:lnTo>
                    <a:pt x="1" y="89939"/>
                  </a:lnTo>
                  <a:lnTo>
                    <a:pt x="1" y="87383"/>
                  </a:lnTo>
                  <a:lnTo>
                    <a:pt x="3768" y="87383"/>
                  </a:lnTo>
                  <a:lnTo>
                    <a:pt x="132588" y="0"/>
                  </a:lnTo>
                  <a:lnTo>
                    <a:pt x="261408" y="87383"/>
                  </a:lnTo>
                  <a:lnTo>
                    <a:pt x="265177" y="87383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100" dirty="0">
                  <a:solidFill>
                    <a:schemeClr val="tx1"/>
                  </a:solidFill>
                </a:rPr>
                <a:t>Component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BA0B922-4481-D542-BDBD-FCAE51DA3460}"/>
                </a:ext>
              </a:extLst>
            </p:cNvPr>
            <p:cNvSpPr txBox="1"/>
            <p:nvPr/>
          </p:nvSpPr>
          <p:spPr>
            <a:xfrm>
              <a:off x="6609725" y="5893064"/>
              <a:ext cx="599631" cy="15796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lang="en-US" sz="1100" dirty="0">
                  <a:solidFill>
                    <a:schemeClr val="bg1"/>
                  </a:solidFill>
                  <a:latin typeface="+mn-lt"/>
                </a:rPr>
                <a:t>SST Core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4833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11F2F-6076-0343-8D05-B87974587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Simulating with SST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89553C-7EC0-BE44-99AB-C63EAFD5004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3D16F91-8955-4044-BAD6-328718509E12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We’ll walk through how to configure a simulation and then run it</a:t>
            </a:r>
          </a:p>
          <a:p>
            <a:pPr lvl="1"/>
            <a:r>
              <a:rPr lang="en-US" dirty="0"/>
              <a:t>Available at: </a:t>
            </a:r>
            <a:r>
              <a:rPr lang="en-US" dirty="0">
                <a:hlinkClick r:id="rId2"/>
              </a:rPr>
              <a:t>https://github.com/sstsimulator/sst-tutorials/tree/master/iiswc2019</a:t>
            </a:r>
            <a:endParaRPr lang="en-US" dirty="0"/>
          </a:p>
          <a:p>
            <a:pPr lvl="1"/>
            <a:r>
              <a:rPr lang="en-US" dirty="0"/>
              <a:t>( </a:t>
            </a:r>
            <a:r>
              <a:rPr lang="en-US" dirty="0" err="1"/>
              <a:t>github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 err="1">
                <a:sym typeface="Wingdings" pitchFamily="2" charset="2"/>
              </a:rPr>
              <a:t>sstsimulator</a:t>
            </a:r>
            <a:r>
              <a:rPr lang="en-US" dirty="0">
                <a:sym typeface="Wingdings" pitchFamily="2" charset="2"/>
              </a:rPr>
              <a:t>  </a:t>
            </a:r>
            <a:r>
              <a:rPr lang="en-US" dirty="0" err="1">
                <a:sym typeface="Wingdings" pitchFamily="2" charset="2"/>
              </a:rPr>
              <a:t>sst</a:t>
            </a:r>
            <a:r>
              <a:rPr lang="en-US" dirty="0">
                <a:sym typeface="Wingdings" pitchFamily="2" charset="2"/>
              </a:rPr>
              <a:t>-tutorials  iiswc2019 )</a:t>
            </a:r>
            <a:endParaRPr lang="en-US" dirty="0"/>
          </a:p>
          <a:p>
            <a:r>
              <a:rPr lang="en-US" dirty="0"/>
              <a:t>Element libraries in our example simulation</a:t>
            </a:r>
          </a:p>
          <a:p>
            <a:pPr lvl="1"/>
            <a:r>
              <a:rPr lang="en-US" b="1" dirty="0">
                <a:solidFill>
                  <a:schemeClr val="accent2"/>
                </a:solidFill>
              </a:rPr>
              <a:t>Miranda</a:t>
            </a:r>
            <a:r>
              <a:rPr lang="en-US" dirty="0"/>
              <a:t>  - Simple core model that runs generated instruction streams</a:t>
            </a:r>
          </a:p>
          <a:p>
            <a:pPr lvl="2"/>
            <a:r>
              <a:rPr lang="en-US" dirty="0"/>
              <a:t>Generators produce memory access patterns (</a:t>
            </a:r>
            <a:r>
              <a:rPr lang="en-US" dirty="0" err="1"/>
              <a:t>SubComponents</a:t>
            </a:r>
            <a:r>
              <a:rPr lang="en-US" dirty="0"/>
              <a:t>) </a:t>
            </a:r>
          </a:p>
          <a:p>
            <a:pPr lvl="1"/>
            <a:r>
              <a:rPr lang="en-US" b="1" dirty="0">
                <a:solidFill>
                  <a:schemeClr val="accent2"/>
                </a:solidFill>
              </a:rPr>
              <a:t>memHierarchy – </a:t>
            </a:r>
            <a:r>
              <a:rPr lang="en-US" dirty="0"/>
              <a:t>Various cache/memory system related subcomponents and modules</a:t>
            </a:r>
          </a:p>
          <a:p>
            <a:pPr lvl="2"/>
            <a:r>
              <a:rPr lang="en-US" dirty="0"/>
              <a:t>Cache (Component) with coherence protocol SubComponent</a:t>
            </a:r>
          </a:p>
          <a:p>
            <a:pPr lvl="2"/>
            <a:r>
              <a:rPr lang="en-US" dirty="0"/>
              <a:t>Memory Controller (Component) that loads a memory timing model (SubComponent)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8C170F74-37BE-7B42-A015-2A97AC377F40}"/>
              </a:ext>
            </a:extLst>
          </p:cNvPr>
          <p:cNvSpPr/>
          <p:nvPr/>
        </p:nvSpPr>
        <p:spPr>
          <a:xfrm>
            <a:off x="1401246" y="4619003"/>
            <a:ext cx="1608654" cy="45720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Core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C38019CF-B174-0F4C-9E84-363CFDE802E9}"/>
              </a:ext>
            </a:extLst>
          </p:cNvPr>
          <p:cNvSpPr/>
          <p:nvPr/>
        </p:nvSpPr>
        <p:spPr>
          <a:xfrm>
            <a:off x="5111760" y="4619003"/>
            <a:ext cx="1608654" cy="4572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L1 Cache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A88D8F2B-F4EC-824A-A4A9-C2133307DB04}"/>
              </a:ext>
            </a:extLst>
          </p:cNvPr>
          <p:cNvSpPr/>
          <p:nvPr/>
        </p:nvSpPr>
        <p:spPr>
          <a:xfrm>
            <a:off x="8822273" y="4619003"/>
            <a:ext cx="1608654" cy="45720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MemCtrl</a:t>
            </a:r>
            <a:endParaRPr lang="en-US" dirty="0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1793F42-5D81-7F4E-BCFE-2B4E10409039}"/>
              </a:ext>
            </a:extLst>
          </p:cNvPr>
          <p:cNvCxnSpPr>
            <a:stCxn id="31" idx="3"/>
            <a:endCxn id="32" idx="1"/>
          </p:cNvCxnSpPr>
          <p:nvPr/>
        </p:nvCxnSpPr>
        <p:spPr>
          <a:xfrm>
            <a:off x="3009900" y="4847603"/>
            <a:ext cx="2101860" cy="0"/>
          </a:xfrm>
          <a:prstGeom prst="straightConnector1">
            <a:avLst/>
          </a:prstGeom>
          <a:ln w="28575" cap="flat" cmpd="sng" algn="ctr">
            <a:solidFill>
              <a:schemeClr val="accent5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60DFFE6-789D-4749-8E85-47DA22F9D694}"/>
              </a:ext>
            </a:extLst>
          </p:cNvPr>
          <p:cNvCxnSpPr>
            <a:cxnSpLocks/>
            <a:stCxn id="33" idx="1"/>
            <a:endCxn id="32" idx="3"/>
          </p:cNvCxnSpPr>
          <p:nvPr/>
        </p:nvCxnSpPr>
        <p:spPr>
          <a:xfrm flipH="1">
            <a:off x="6720414" y="4847603"/>
            <a:ext cx="2101859" cy="0"/>
          </a:xfrm>
          <a:prstGeom prst="straightConnector1">
            <a:avLst/>
          </a:prstGeom>
          <a:ln w="28575" cap="flat" cmpd="sng" algn="ctr">
            <a:solidFill>
              <a:schemeClr val="accent5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2411A40E-3128-0747-9D9D-14D81C842080}"/>
              </a:ext>
            </a:extLst>
          </p:cNvPr>
          <p:cNvSpPr txBox="1"/>
          <p:nvPr/>
        </p:nvSpPr>
        <p:spPr>
          <a:xfrm>
            <a:off x="5111760" y="5137527"/>
            <a:ext cx="29289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2KB, 4-way set associative</a:t>
            </a:r>
          </a:p>
          <a:p>
            <a:r>
              <a:rPr lang="en-US" sz="1600" dirty="0"/>
              <a:t>2.4GHz, 2 cycle access</a:t>
            </a:r>
          </a:p>
          <a:p>
            <a:r>
              <a:rPr lang="en-US" sz="1600" dirty="0"/>
              <a:t>64B cache lines</a:t>
            </a:r>
          </a:p>
          <a:p>
            <a:r>
              <a:rPr lang="en-US" sz="1600" dirty="0"/>
              <a:t>LRU replacement</a:t>
            </a:r>
            <a:br>
              <a:rPr lang="en-US" sz="1600" dirty="0"/>
            </a:br>
            <a:r>
              <a:rPr lang="en-US" sz="1600" dirty="0"/>
              <a:t>MESI coherence protocol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0583F23-5F74-2845-90B5-048FA60C510E}"/>
              </a:ext>
            </a:extLst>
          </p:cNvPr>
          <p:cNvSpPr txBox="1"/>
          <p:nvPr/>
        </p:nvSpPr>
        <p:spPr>
          <a:xfrm>
            <a:off x="1401246" y="5137527"/>
            <a:ext cx="363739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2.4GHz, issue 2 accesses/cycle</a:t>
            </a:r>
          </a:p>
          <a:p>
            <a:r>
              <a:rPr lang="en-US" sz="1600" dirty="0"/>
              <a:t>Stream triad generator </a:t>
            </a:r>
          </a:p>
          <a:p>
            <a:pPr marL="285750" indent="-285750">
              <a:buFontTx/>
              <a:buChar char="-"/>
            </a:pPr>
            <a:r>
              <a:rPr lang="en-US" sz="1600" dirty="0"/>
              <a:t>Three 1K element arrays A,B,C</a:t>
            </a:r>
          </a:p>
          <a:p>
            <a:pPr marL="285750" indent="-285750">
              <a:buFontTx/>
              <a:buChar char="-"/>
            </a:pPr>
            <a:r>
              <a:rPr lang="en-US" sz="1600" dirty="0"/>
              <a:t>Compute C[i] = A[i] + 2*B[i]</a:t>
            </a:r>
          </a:p>
          <a:p>
            <a:r>
              <a:rPr lang="en-US" sz="1600" dirty="0">
                <a:sym typeface="Wingdings" pitchFamily="2" charset="2"/>
              </a:rPr>
              <a:t> </a:t>
            </a:r>
            <a:r>
              <a:rPr lang="en-US" sz="1600" dirty="0"/>
              <a:t>2K reads &amp; 1K writes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BA837D6-F334-FD4F-ACE7-819D561900E3}"/>
              </a:ext>
            </a:extLst>
          </p:cNvPr>
          <p:cNvSpPr txBox="1"/>
          <p:nvPr/>
        </p:nvSpPr>
        <p:spPr>
          <a:xfrm>
            <a:off x="8814290" y="5137527"/>
            <a:ext cx="29289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50ns constant access latency</a:t>
            </a:r>
          </a:p>
          <a:p>
            <a:r>
              <a:rPr lang="en-US" sz="1600" dirty="0"/>
              <a:t>1GB capacity</a:t>
            </a:r>
          </a:p>
          <a:p>
            <a:endParaRPr lang="en-US" sz="1600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5693439-2D0C-8541-B135-B812CB36DBAC}"/>
              </a:ext>
            </a:extLst>
          </p:cNvPr>
          <p:cNvSpPr/>
          <p:nvPr/>
        </p:nvSpPr>
        <p:spPr>
          <a:xfrm>
            <a:off x="908042" y="4553159"/>
            <a:ext cx="964162" cy="4572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9D07AA8-3D3F-4440-A0F4-A584B58F3E87}"/>
              </a:ext>
            </a:extLst>
          </p:cNvPr>
          <p:cNvSpPr/>
          <p:nvPr/>
        </p:nvSpPr>
        <p:spPr>
          <a:xfrm>
            <a:off x="10060507" y="4504704"/>
            <a:ext cx="1155711" cy="4572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Mem</a:t>
            </a:r>
          </a:p>
        </p:txBody>
      </p:sp>
    </p:spTree>
    <p:extLst>
      <p:ext uri="{BB962C8B-B14F-4D97-AF65-F5344CB8AC3E}">
        <p14:creationId xmlns:p14="http://schemas.microsoft.com/office/powerpoint/2010/main" val="86632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1879E-DBDC-0E4E-AD03-3AE20739D2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Configuration File: </a:t>
            </a:r>
            <a:r>
              <a:rPr lang="en-US" dirty="0"/>
              <a:t>Global SST parameters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D9572F-13FD-D849-9A42-07E8ECA87F7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7D9C310-441A-E441-820B-2E85F620539B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Set any global simulation parameters</a:t>
            </a:r>
          </a:p>
          <a:p>
            <a:r>
              <a:rPr lang="en-US" dirty="0"/>
              <a:t> </a:t>
            </a:r>
          </a:p>
          <a:p>
            <a:pPr lvl="1"/>
            <a:r>
              <a:rPr lang="en-US" dirty="0"/>
              <a:t>End simulation at 100ms if it hasn’t ended already</a:t>
            </a:r>
          </a:p>
          <a:p>
            <a:r>
              <a:rPr lang="en-US" dirty="0"/>
              <a:t>Other options</a:t>
            </a:r>
          </a:p>
          <a:p>
            <a:pPr lvl="1"/>
            <a:r>
              <a:rPr lang="en-US" dirty="0"/>
              <a:t>Most command line options to SST are able to be set using </a:t>
            </a:r>
            <a:r>
              <a:rPr lang="en-US" dirty="0" err="1"/>
              <a:t>setProgramOption</a:t>
            </a:r>
            <a:r>
              <a:rPr lang="en-US" dirty="0"/>
              <a:t>()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06927D1B-115C-9048-88C9-6CE759F48B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9886813"/>
              </p:ext>
            </p:extLst>
          </p:nvPr>
        </p:nvGraphicFramePr>
        <p:xfrm>
          <a:off x="720648" y="3608552"/>
          <a:ext cx="10295468" cy="2225040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2141085">
                  <a:extLst>
                    <a:ext uri="{9D8B030D-6E8A-4147-A177-3AD203B41FA5}">
                      <a16:colId xmlns:a16="http://schemas.microsoft.com/office/drawing/2014/main" val="3223800950"/>
                    </a:ext>
                  </a:extLst>
                </a:gridCol>
                <a:gridCol w="8154383">
                  <a:extLst>
                    <a:ext uri="{9D8B030D-6E8A-4147-A177-3AD203B41FA5}">
                      <a16:colId xmlns:a16="http://schemas.microsoft.com/office/drawing/2014/main" val="4243299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Definition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64069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debug-file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File to print debug output to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59945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heartbeat-period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If set, SST will print a heartbeat message at the specified period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05189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print-timing-info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Tells SST to print timing information from the run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6875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partitioner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Partitioner</a:t>
                      </a:r>
                      <a:r>
                        <a:rPr lang="en-US" dirty="0"/>
                        <a:t> to use for parallel execution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87015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output-partition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File to print partition to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2510349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DB91FDF3-783A-EE4D-907F-DD5EC56809DD}"/>
              </a:ext>
            </a:extLst>
          </p:cNvPr>
          <p:cNvSpPr txBox="1"/>
          <p:nvPr/>
        </p:nvSpPr>
        <p:spPr>
          <a:xfrm>
            <a:off x="9065834" y="1462611"/>
            <a:ext cx="24055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SST Python API</a:t>
            </a:r>
          </a:p>
          <a:p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User-defined string</a:t>
            </a:r>
          </a:p>
          <a:p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SST argument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FCD35E-FF54-AB46-92C6-74180DD0D1F2}"/>
              </a:ext>
            </a:extLst>
          </p:cNvPr>
          <p:cNvSpPr txBox="1"/>
          <p:nvPr/>
        </p:nvSpPr>
        <p:spPr>
          <a:xfrm>
            <a:off x="881785" y="1449484"/>
            <a:ext cx="6981398" cy="461665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chemeClr val="accent6"/>
                </a:solidFill>
                <a:latin typeface="Consolas"/>
                <a:cs typeface="Consolas"/>
              </a:rPr>
              <a:t>sst.setProgramOption</a:t>
            </a:r>
            <a:r>
              <a:rPr lang="en-US" sz="2400" dirty="0">
                <a:latin typeface="Consolas"/>
                <a:cs typeface="Consolas"/>
              </a:rPr>
              <a:t>(“</a:t>
            </a:r>
            <a:r>
              <a:rPr lang="en-US" sz="2400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stop-at</a:t>
            </a:r>
            <a:r>
              <a:rPr lang="en-US" sz="2400" dirty="0">
                <a:latin typeface="Consolas"/>
                <a:cs typeface="Consolas"/>
              </a:rPr>
              <a:t>”, “</a:t>
            </a:r>
            <a:r>
              <a:rPr lang="en-US" sz="2400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100ms</a:t>
            </a:r>
            <a:r>
              <a:rPr lang="en-US" sz="2400" dirty="0">
                <a:latin typeface="Consolas"/>
                <a:cs typeface="Consolas"/>
              </a:rPr>
              <a:t>”)</a:t>
            </a:r>
          </a:p>
        </p:txBody>
      </p:sp>
    </p:spTree>
    <p:extLst>
      <p:ext uri="{BB962C8B-B14F-4D97-AF65-F5344CB8AC3E}">
        <p14:creationId xmlns:p14="http://schemas.microsoft.com/office/powerpoint/2010/main" val="2944422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21BDB1-B0DD-1444-B0AE-AFBDEA39A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accent2"/>
                </a:solidFill>
              </a:rPr>
              <a:t>Configuration File: </a:t>
            </a:r>
            <a:r>
              <a:rPr lang="en-US"/>
              <a:t>Declare components and links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B77D9F-68D3-5A46-931F-19D835920C3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E5AEA4E-7951-154E-BBA4-50BE44B3FCAA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6"/>
                </a:solidFill>
              </a:rPr>
              <a:t>Components: </a:t>
            </a:r>
            <a:r>
              <a:rPr lang="en-US" dirty="0" err="1">
                <a:latin typeface="Consolas"/>
                <a:cs typeface="Consolas"/>
              </a:rPr>
              <a:t>sst.Component</a:t>
            </a:r>
            <a:r>
              <a:rPr lang="en-US" dirty="0">
                <a:latin typeface="Consolas"/>
                <a:cs typeface="Consolas"/>
              </a:rPr>
              <a:t>(“name”, “type”)</a:t>
            </a:r>
          </a:p>
          <a:p>
            <a:endParaRPr lang="en-US" dirty="0">
              <a:latin typeface="Consolas"/>
              <a:cs typeface="Consolas"/>
            </a:endParaRPr>
          </a:p>
          <a:p>
            <a:endParaRPr lang="en-US" dirty="0">
              <a:latin typeface="Consolas"/>
              <a:cs typeface="Consolas"/>
            </a:endParaRPr>
          </a:p>
          <a:p>
            <a:pPr marL="0" indent="0">
              <a:buNone/>
            </a:pPr>
            <a:br>
              <a:rPr lang="en-US" b="1" dirty="0">
                <a:solidFill>
                  <a:schemeClr val="accent2"/>
                </a:solidFill>
                <a:cs typeface="Consolas"/>
              </a:rPr>
            </a:br>
            <a:endParaRPr lang="en-US" b="1" dirty="0">
              <a:solidFill>
                <a:schemeClr val="accent2"/>
              </a:solidFill>
              <a:cs typeface="Consolas"/>
            </a:endParaRPr>
          </a:p>
          <a:p>
            <a:r>
              <a:rPr lang="en-US" b="1" dirty="0">
                <a:solidFill>
                  <a:schemeClr val="accent6"/>
                </a:solidFill>
                <a:cs typeface="Consolas"/>
              </a:rPr>
              <a:t>Links: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sst.Link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(“name”)</a:t>
            </a:r>
          </a:p>
          <a:p>
            <a:endParaRPr lang="en-US" dirty="0"/>
          </a:p>
          <a:p>
            <a:endParaRPr lang="en-US" b="1" dirty="0">
              <a:solidFill>
                <a:schemeClr val="accent6"/>
              </a:solidFill>
              <a:cs typeface="Consolas"/>
            </a:endParaRPr>
          </a:p>
          <a:p>
            <a:pPr lvl="1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F3907B-173D-AA47-A8C2-3981202F92A7}"/>
              </a:ext>
            </a:extLst>
          </p:cNvPr>
          <p:cNvSpPr txBox="1"/>
          <p:nvPr/>
        </p:nvSpPr>
        <p:spPr>
          <a:xfrm>
            <a:off x="920691" y="1461531"/>
            <a:ext cx="8930650" cy="1015663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000" dirty="0">
                <a:latin typeface="Consolas"/>
                <a:cs typeface="Consolas"/>
              </a:rPr>
              <a:t>core = </a:t>
            </a:r>
            <a:r>
              <a:rPr lang="en-US" sz="2000" dirty="0">
                <a:solidFill>
                  <a:schemeClr val="accent6"/>
                </a:solidFill>
                <a:latin typeface="Consolas"/>
                <a:cs typeface="Consolas"/>
              </a:rPr>
              <a:t>sst.Component</a:t>
            </a:r>
            <a:r>
              <a:rPr lang="en-US" sz="2000" dirty="0">
                <a:latin typeface="Consolas"/>
                <a:cs typeface="Consolas"/>
              </a:rPr>
              <a:t>(“</a:t>
            </a:r>
            <a:r>
              <a:rPr lang="en-US" sz="2000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core</a:t>
            </a:r>
            <a:r>
              <a:rPr lang="en-US" sz="2000" dirty="0">
                <a:latin typeface="Consolas"/>
                <a:cs typeface="Consolas"/>
              </a:rPr>
              <a:t>”, “</a:t>
            </a:r>
            <a:r>
              <a:rPr lang="en-US" sz="2000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miranda.BaseCPU</a:t>
            </a:r>
            <a:r>
              <a:rPr lang="en-US" sz="2000" dirty="0">
                <a:latin typeface="Consolas"/>
                <a:cs typeface="Consolas"/>
              </a:rPr>
              <a:t>”)</a:t>
            </a:r>
          </a:p>
          <a:p>
            <a:r>
              <a:rPr lang="en-US" sz="2000" dirty="0">
                <a:latin typeface="Consolas"/>
                <a:cs typeface="Consolas"/>
              </a:rPr>
              <a:t>cache = </a:t>
            </a:r>
            <a:r>
              <a:rPr lang="en-US" sz="2000" dirty="0">
                <a:solidFill>
                  <a:schemeClr val="accent6"/>
                </a:solidFill>
                <a:latin typeface="Consolas"/>
                <a:cs typeface="Consolas"/>
              </a:rPr>
              <a:t>sst.Component</a:t>
            </a:r>
            <a:r>
              <a:rPr lang="en-US" sz="2000" dirty="0">
                <a:latin typeface="Consolas"/>
                <a:cs typeface="Consolas"/>
              </a:rPr>
              <a:t>(“</a:t>
            </a:r>
            <a:r>
              <a:rPr lang="en-US" sz="2000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L1</a:t>
            </a:r>
            <a:r>
              <a:rPr lang="en-US" sz="2000" dirty="0">
                <a:latin typeface="Consolas"/>
                <a:cs typeface="Consolas"/>
              </a:rPr>
              <a:t>”, “</a:t>
            </a:r>
            <a:r>
              <a:rPr lang="en-US" sz="2000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memHierarchy.Cache</a:t>
            </a:r>
            <a:r>
              <a:rPr lang="en-US" sz="2000" dirty="0">
                <a:latin typeface="Consolas"/>
                <a:cs typeface="Consolas"/>
              </a:rPr>
              <a:t>”)</a:t>
            </a:r>
          </a:p>
          <a:p>
            <a:r>
              <a:rPr lang="en-US" sz="2000" dirty="0" err="1">
                <a:latin typeface="Consolas"/>
                <a:cs typeface="Consolas"/>
              </a:rPr>
              <a:t>mctrl</a:t>
            </a:r>
            <a:r>
              <a:rPr lang="en-US" sz="2000" dirty="0">
                <a:latin typeface="Consolas"/>
                <a:cs typeface="Consolas"/>
              </a:rPr>
              <a:t> = </a:t>
            </a:r>
            <a:r>
              <a:rPr lang="en-US" sz="2000" dirty="0">
                <a:solidFill>
                  <a:schemeClr val="accent6"/>
                </a:solidFill>
                <a:latin typeface="Consolas"/>
                <a:cs typeface="Consolas"/>
              </a:rPr>
              <a:t>sst.Component</a:t>
            </a:r>
            <a:r>
              <a:rPr lang="en-US" sz="2000" dirty="0">
                <a:latin typeface="Consolas"/>
                <a:cs typeface="Consolas"/>
              </a:rPr>
              <a:t>(“</a:t>
            </a:r>
            <a:r>
              <a:rPr lang="en-US" sz="20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memctrl</a:t>
            </a:r>
            <a:r>
              <a:rPr lang="en-US" sz="2000" dirty="0">
                <a:latin typeface="Consolas"/>
                <a:cs typeface="Consolas"/>
              </a:rPr>
              <a:t>”, “</a:t>
            </a:r>
            <a:r>
              <a:rPr lang="en-US" sz="2000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memHierarchy.MemController</a:t>
            </a:r>
            <a:r>
              <a:rPr lang="en-US" sz="2000" dirty="0">
                <a:latin typeface="Consolas"/>
                <a:cs typeface="Consolas"/>
              </a:rPr>
              <a:t>”)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043552-825C-BB48-ADD0-2683147056A1}"/>
              </a:ext>
            </a:extLst>
          </p:cNvPr>
          <p:cNvSpPr txBox="1"/>
          <p:nvPr/>
        </p:nvSpPr>
        <p:spPr>
          <a:xfrm>
            <a:off x="913633" y="3831551"/>
            <a:ext cx="5121915" cy="707886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000" dirty="0">
                <a:latin typeface="Consolas"/>
                <a:cs typeface="Consolas"/>
              </a:rPr>
              <a:t>link0 = </a:t>
            </a:r>
            <a:r>
              <a:rPr lang="en-US" sz="2000" dirty="0" err="1">
                <a:solidFill>
                  <a:schemeClr val="accent6"/>
                </a:solidFill>
                <a:latin typeface="Consolas"/>
                <a:cs typeface="Consolas"/>
              </a:rPr>
              <a:t>sst.Link</a:t>
            </a:r>
            <a:r>
              <a:rPr lang="en-US" sz="2000" dirty="0">
                <a:latin typeface="Consolas"/>
                <a:cs typeface="Consolas"/>
              </a:rPr>
              <a:t>(“</a:t>
            </a:r>
            <a:r>
              <a:rPr lang="en-US" sz="20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core_to_cache</a:t>
            </a:r>
            <a:r>
              <a:rPr lang="en-US" sz="2000" dirty="0">
                <a:latin typeface="Consolas"/>
                <a:cs typeface="Consolas"/>
              </a:rPr>
              <a:t>”)</a:t>
            </a:r>
          </a:p>
          <a:p>
            <a:r>
              <a:rPr lang="en-US" sz="2000" dirty="0">
                <a:latin typeface="Consolas"/>
                <a:cs typeface="Consolas"/>
              </a:rPr>
              <a:t>link1 = </a:t>
            </a:r>
            <a:r>
              <a:rPr lang="en-US" sz="2000" dirty="0" err="1">
                <a:solidFill>
                  <a:schemeClr val="accent6"/>
                </a:solidFill>
                <a:latin typeface="Consolas"/>
                <a:cs typeface="Consolas"/>
              </a:rPr>
              <a:t>sst.Link</a:t>
            </a:r>
            <a:r>
              <a:rPr lang="en-US" sz="2000" dirty="0">
                <a:latin typeface="Consolas"/>
                <a:cs typeface="Consolas"/>
              </a:rPr>
              <a:t>(”</a:t>
            </a:r>
            <a:r>
              <a:rPr lang="en-US" sz="20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cache_to_memory</a:t>
            </a:r>
            <a:r>
              <a:rPr lang="en-US" sz="2000" dirty="0">
                <a:latin typeface="Consolas"/>
                <a:cs typeface="Consolas"/>
              </a:rPr>
              <a:t>”)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4541492-B441-9E42-8653-0CD0951A3289}"/>
              </a:ext>
            </a:extLst>
          </p:cNvPr>
          <p:cNvSpPr/>
          <p:nvPr/>
        </p:nvSpPr>
        <p:spPr>
          <a:xfrm>
            <a:off x="3909367" y="2684171"/>
            <a:ext cx="2150533" cy="37253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Component name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D73CFA8-DE8C-D146-8AC5-E4476124445D}"/>
              </a:ext>
            </a:extLst>
          </p:cNvPr>
          <p:cNvCxnSpPr>
            <a:cxnSpLocks/>
            <a:stCxn id="9" idx="0"/>
          </p:cNvCxnSpPr>
          <p:nvPr/>
        </p:nvCxnSpPr>
        <p:spPr>
          <a:xfrm flipH="1" flipV="1">
            <a:off x="4848726" y="2367870"/>
            <a:ext cx="135908" cy="31630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A102071C-343F-494A-8FCC-81232A806AA2}"/>
              </a:ext>
            </a:extLst>
          </p:cNvPr>
          <p:cNvSpPr/>
          <p:nvPr/>
        </p:nvSpPr>
        <p:spPr>
          <a:xfrm>
            <a:off x="6376395" y="2681199"/>
            <a:ext cx="3190931" cy="34840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Component </a:t>
            </a:r>
            <a:r>
              <a:rPr lang="en-US" dirty="0" err="1"/>
              <a:t>library.type</a:t>
            </a:r>
            <a:endParaRPr lang="en-US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08E5D6D-F89B-CD42-A5AF-3197EDE4AAA3}"/>
              </a:ext>
            </a:extLst>
          </p:cNvPr>
          <p:cNvCxnSpPr>
            <a:cxnSpLocks/>
          </p:cNvCxnSpPr>
          <p:nvPr/>
        </p:nvCxnSpPr>
        <p:spPr>
          <a:xfrm flipV="1">
            <a:off x="7388590" y="2431274"/>
            <a:ext cx="227399" cy="2499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41002A7-CDDF-3543-8C38-2F8FFC3ED6F3}"/>
              </a:ext>
            </a:extLst>
          </p:cNvPr>
          <p:cNvGrpSpPr/>
          <p:nvPr/>
        </p:nvGrpSpPr>
        <p:grpSpPr>
          <a:xfrm>
            <a:off x="10512977" y="2438448"/>
            <a:ext cx="1337734" cy="2198091"/>
            <a:chOff x="1303866" y="4233334"/>
            <a:chExt cx="1337734" cy="2198091"/>
          </a:xfrm>
        </p:grpSpPr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17EC9168-DA27-C340-88DF-1F6C82A3DED9}"/>
                </a:ext>
              </a:extLst>
            </p:cNvPr>
            <p:cNvSpPr/>
            <p:nvPr/>
          </p:nvSpPr>
          <p:spPr>
            <a:xfrm>
              <a:off x="1303867" y="4233334"/>
              <a:ext cx="1337733" cy="575733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Core</a:t>
              </a:r>
            </a:p>
          </p:txBody>
        </p:sp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F42CC144-F433-6D44-AA05-E2EAF25EC322}"/>
                </a:ext>
              </a:extLst>
            </p:cNvPr>
            <p:cNvSpPr/>
            <p:nvPr/>
          </p:nvSpPr>
          <p:spPr>
            <a:xfrm>
              <a:off x="1303866" y="5044513"/>
              <a:ext cx="1337733" cy="575733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Cache</a:t>
              </a:r>
            </a:p>
          </p:txBody>
        </p:sp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6DC2329E-C86F-DA4E-83E4-7A867FCE6D93}"/>
                </a:ext>
              </a:extLst>
            </p:cNvPr>
            <p:cNvSpPr/>
            <p:nvPr/>
          </p:nvSpPr>
          <p:spPr>
            <a:xfrm>
              <a:off x="1303866" y="5855692"/>
              <a:ext cx="1337733" cy="575733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MemCtrl</a:t>
              </a:r>
              <a:endParaRPr lang="en-US" dirty="0"/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F369D0F-8DCC-8040-A555-FC28E12F59F6}"/>
                </a:ext>
              </a:extLst>
            </p:cNvPr>
            <p:cNvCxnSpPr>
              <a:stCxn id="18" idx="2"/>
              <a:endCxn id="19" idx="0"/>
            </p:cNvCxnSpPr>
            <p:nvPr/>
          </p:nvCxnSpPr>
          <p:spPr>
            <a:xfrm flipH="1">
              <a:off x="1972733" y="4809067"/>
              <a:ext cx="1" cy="235446"/>
            </a:xfrm>
            <a:prstGeom prst="line">
              <a:avLst/>
            </a:prstGeom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15B7AEC-8054-3E41-A70F-F5AC2BACFD95}"/>
                </a:ext>
              </a:extLst>
            </p:cNvPr>
            <p:cNvCxnSpPr>
              <a:cxnSpLocks/>
              <a:stCxn id="19" idx="2"/>
              <a:endCxn id="20" idx="0"/>
            </p:cNvCxnSpPr>
            <p:nvPr/>
          </p:nvCxnSpPr>
          <p:spPr>
            <a:xfrm>
              <a:off x="1972733" y="5620246"/>
              <a:ext cx="0" cy="235446"/>
            </a:xfrm>
            <a:prstGeom prst="line">
              <a:avLst/>
            </a:prstGeom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200E5AD5-3482-A547-BB43-4928A37EBCA5}"/>
              </a:ext>
            </a:extLst>
          </p:cNvPr>
          <p:cNvSpPr/>
          <p:nvPr/>
        </p:nvSpPr>
        <p:spPr>
          <a:xfrm>
            <a:off x="3474590" y="4785407"/>
            <a:ext cx="2150533" cy="37253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Link name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FADAE46-5245-344D-B50D-9E204187418D}"/>
              </a:ext>
            </a:extLst>
          </p:cNvPr>
          <p:cNvCxnSpPr>
            <a:cxnSpLocks/>
          </p:cNvCxnSpPr>
          <p:nvPr/>
        </p:nvCxnSpPr>
        <p:spPr>
          <a:xfrm flipH="1" flipV="1">
            <a:off x="4425058" y="4504703"/>
            <a:ext cx="124798" cy="28070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E823F805-58EF-954F-951E-2A002AEF5233}"/>
              </a:ext>
            </a:extLst>
          </p:cNvPr>
          <p:cNvSpPr txBox="1"/>
          <p:nvPr/>
        </p:nvSpPr>
        <p:spPr>
          <a:xfrm>
            <a:off x="8049067" y="4251576"/>
            <a:ext cx="24055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SST Python API</a:t>
            </a:r>
          </a:p>
          <a:p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User-defined string</a:t>
            </a:r>
          </a:p>
          <a:p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SST argument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E113E95-2335-4345-B459-9F73BB412E08}"/>
              </a:ext>
            </a:extLst>
          </p:cNvPr>
          <p:cNvSpPr/>
          <p:nvPr/>
        </p:nvSpPr>
        <p:spPr>
          <a:xfrm>
            <a:off x="10139324" y="2176080"/>
            <a:ext cx="905586" cy="4572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553084F-42B5-2847-B0E6-6C17A02C94DC}"/>
              </a:ext>
            </a:extLst>
          </p:cNvPr>
          <p:cNvSpPr/>
          <p:nvPr/>
        </p:nvSpPr>
        <p:spPr>
          <a:xfrm>
            <a:off x="10609253" y="4484641"/>
            <a:ext cx="1145840" cy="4572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Mem</a:t>
            </a:r>
          </a:p>
        </p:txBody>
      </p:sp>
    </p:spTree>
    <p:extLst>
      <p:ext uri="{BB962C8B-B14F-4D97-AF65-F5344CB8AC3E}">
        <p14:creationId xmlns:p14="http://schemas.microsoft.com/office/powerpoint/2010/main" val="1661608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6" grpId="0" animBg="1"/>
      <p:bldP spid="25" grpId="0" animBg="1"/>
      <p:bldP spid="2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21BDB1-B0DD-1444-B0AE-AFBDEA39A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accent2"/>
                </a:solidFill>
              </a:rPr>
              <a:t>Configuration File: </a:t>
            </a:r>
            <a:r>
              <a:rPr lang="en-US"/>
              <a:t>Configure the components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B77D9F-68D3-5A46-931F-19D835920C3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E5AEA4E-7951-154E-BBA4-50BE44B3FCAA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6"/>
                </a:solidFill>
              </a:rPr>
              <a:t>Parameters: </a:t>
            </a:r>
            <a:r>
              <a:rPr lang="en-US" dirty="0" err="1">
                <a:latin typeface="Consolas"/>
                <a:cs typeface="Consolas"/>
              </a:rPr>
              <a:t>addParams</a:t>
            </a:r>
            <a:r>
              <a:rPr lang="en-US" dirty="0">
                <a:latin typeface="Consolas"/>
                <a:cs typeface="Consolas"/>
              </a:rPr>
              <a:t>({ “parameter” : “value”, … })</a:t>
            </a:r>
          </a:p>
          <a:p>
            <a:endParaRPr lang="en-US" dirty="0">
              <a:latin typeface="Consolas"/>
              <a:cs typeface="Consolas"/>
            </a:endParaRPr>
          </a:p>
          <a:p>
            <a:pPr marL="0" indent="0">
              <a:buNone/>
            </a:pPr>
            <a:endParaRPr lang="en-US" dirty="0"/>
          </a:p>
          <a:p>
            <a:r>
              <a:rPr lang="en-US" b="1" dirty="0" err="1">
                <a:solidFill>
                  <a:schemeClr val="accent6"/>
                </a:solidFill>
              </a:rPr>
              <a:t>SubComponents</a:t>
            </a:r>
            <a:r>
              <a:rPr lang="en-US" b="1" dirty="0">
                <a:solidFill>
                  <a:schemeClr val="accent6"/>
                </a:solidFill>
              </a:rPr>
              <a:t>: </a:t>
            </a:r>
            <a:r>
              <a:rPr lang="en-US" dirty="0" err="1"/>
              <a:t>setSubComponent</a:t>
            </a:r>
            <a:r>
              <a:rPr lang="en-US" dirty="0"/>
              <a:t>(“</a:t>
            </a:r>
            <a:r>
              <a:rPr lang="en-US" dirty="0" err="1"/>
              <a:t>slotname</a:t>
            </a:r>
            <a:r>
              <a:rPr lang="en-US" dirty="0"/>
              <a:t>”, “type”)</a:t>
            </a:r>
          </a:p>
          <a:p>
            <a:pPr lvl="1"/>
            <a:r>
              <a:rPr lang="en-US" dirty="0"/>
              <a:t>Recall: SubComponent is a </a:t>
            </a:r>
            <a:r>
              <a:rPr lang="en-US" i="1" dirty="0"/>
              <a:t>swappable piece of functionality</a:t>
            </a:r>
          </a:p>
          <a:p>
            <a:endParaRPr lang="en-US" b="1" dirty="0">
              <a:solidFill>
                <a:schemeClr val="accent6"/>
              </a:solidFill>
              <a:cs typeface="Consolas"/>
            </a:endParaRPr>
          </a:p>
          <a:p>
            <a:pPr lvl="1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043552-825C-BB48-ADD0-2683147056A1}"/>
              </a:ext>
            </a:extLst>
          </p:cNvPr>
          <p:cNvSpPr txBox="1"/>
          <p:nvPr/>
        </p:nvSpPr>
        <p:spPr>
          <a:xfrm>
            <a:off x="879767" y="1604312"/>
            <a:ext cx="5545108" cy="400110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000" dirty="0" err="1">
                <a:latin typeface="Consolas"/>
                <a:cs typeface="Consolas"/>
              </a:rPr>
              <a:t>core.</a:t>
            </a:r>
            <a:r>
              <a:rPr lang="en-US" sz="2000" dirty="0" err="1">
                <a:solidFill>
                  <a:schemeClr val="accent6"/>
                </a:solidFill>
                <a:latin typeface="Consolas"/>
                <a:cs typeface="Consolas"/>
              </a:rPr>
              <a:t>addParams</a:t>
            </a:r>
            <a:r>
              <a:rPr lang="en-US" sz="2000" dirty="0">
                <a:latin typeface="Consolas"/>
                <a:cs typeface="Consolas"/>
              </a:rPr>
              <a:t>({ “</a:t>
            </a:r>
            <a:r>
              <a:rPr lang="en-US" sz="2000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clock</a:t>
            </a:r>
            <a:r>
              <a:rPr lang="en-US" sz="2000" dirty="0">
                <a:latin typeface="Consolas"/>
                <a:cs typeface="Consolas"/>
              </a:rPr>
              <a:t>” : “</a:t>
            </a:r>
            <a:r>
              <a:rPr lang="en-US" sz="2000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2.4GHz</a:t>
            </a:r>
            <a:r>
              <a:rPr lang="en-US" sz="2000" dirty="0">
                <a:latin typeface="Consolas"/>
                <a:cs typeface="Consolas"/>
              </a:rPr>
              <a:t>” })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41002A7-CDDF-3543-8C38-2F8FFC3ED6F3}"/>
              </a:ext>
            </a:extLst>
          </p:cNvPr>
          <p:cNvGrpSpPr/>
          <p:nvPr/>
        </p:nvGrpSpPr>
        <p:grpSpPr>
          <a:xfrm>
            <a:off x="10512977" y="2438448"/>
            <a:ext cx="1337734" cy="2198091"/>
            <a:chOff x="1303866" y="4233334"/>
            <a:chExt cx="1337734" cy="2198091"/>
          </a:xfrm>
        </p:grpSpPr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17EC9168-DA27-C340-88DF-1F6C82A3DED9}"/>
                </a:ext>
              </a:extLst>
            </p:cNvPr>
            <p:cNvSpPr/>
            <p:nvPr/>
          </p:nvSpPr>
          <p:spPr>
            <a:xfrm>
              <a:off x="1303867" y="4233334"/>
              <a:ext cx="1337733" cy="575733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Core</a:t>
              </a:r>
            </a:p>
          </p:txBody>
        </p:sp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F42CC144-F433-6D44-AA05-E2EAF25EC322}"/>
                </a:ext>
              </a:extLst>
            </p:cNvPr>
            <p:cNvSpPr/>
            <p:nvPr/>
          </p:nvSpPr>
          <p:spPr>
            <a:xfrm>
              <a:off x="1303866" y="5044513"/>
              <a:ext cx="1337733" cy="575733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Cache</a:t>
              </a:r>
            </a:p>
          </p:txBody>
        </p:sp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6DC2329E-C86F-DA4E-83E4-7A867FCE6D93}"/>
                </a:ext>
              </a:extLst>
            </p:cNvPr>
            <p:cNvSpPr/>
            <p:nvPr/>
          </p:nvSpPr>
          <p:spPr>
            <a:xfrm>
              <a:off x="1303866" y="5855692"/>
              <a:ext cx="1337733" cy="575733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MemCtrl</a:t>
              </a:r>
              <a:endParaRPr lang="en-US" dirty="0"/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F369D0F-8DCC-8040-A555-FC28E12F59F6}"/>
                </a:ext>
              </a:extLst>
            </p:cNvPr>
            <p:cNvCxnSpPr>
              <a:stCxn id="18" idx="2"/>
              <a:endCxn id="19" idx="0"/>
            </p:cNvCxnSpPr>
            <p:nvPr/>
          </p:nvCxnSpPr>
          <p:spPr>
            <a:xfrm flipH="1">
              <a:off x="1972733" y="4809067"/>
              <a:ext cx="1" cy="235446"/>
            </a:xfrm>
            <a:prstGeom prst="line">
              <a:avLst/>
            </a:prstGeom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15B7AEC-8054-3E41-A70F-F5AC2BACFD95}"/>
                </a:ext>
              </a:extLst>
            </p:cNvPr>
            <p:cNvCxnSpPr>
              <a:cxnSpLocks/>
              <a:stCxn id="19" idx="2"/>
              <a:endCxn id="20" idx="0"/>
            </p:cNvCxnSpPr>
            <p:nvPr/>
          </p:nvCxnSpPr>
          <p:spPr>
            <a:xfrm>
              <a:off x="1972733" y="5620246"/>
              <a:ext cx="0" cy="235446"/>
            </a:xfrm>
            <a:prstGeom prst="line">
              <a:avLst/>
            </a:prstGeom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F9AED7BA-BA50-8B40-997E-4759274E351F}"/>
              </a:ext>
            </a:extLst>
          </p:cNvPr>
          <p:cNvSpPr txBox="1"/>
          <p:nvPr/>
        </p:nvSpPr>
        <p:spPr>
          <a:xfrm>
            <a:off x="202447" y="3425250"/>
            <a:ext cx="10200228" cy="707886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000" dirty="0">
                <a:latin typeface="Consolas"/>
                <a:cs typeface="Consolas"/>
              </a:rPr>
              <a:t>gen = </a:t>
            </a:r>
            <a:r>
              <a:rPr lang="en-US" sz="2000" dirty="0" err="1">
                <a:latin typeface="Consolas"/>
                <a:cs typeface="Consolas"/>
              </a:rPr>
              <a:t>core.</a:t>
            </a:r>
            <a:r>
              <a:rPr lang="en-US" sz="2000" dirty="0" err="1">
                <a:solidFill>
                  <a:schemeClr val="accent6"/>
                </a:solidFill>
                <a:latin typeface="Consolas"/>
                <a:cs typeface="Consolas"/>
              </a:rPr>
              <a:t>setSubComponent</a:t>
            </a:r>
            <a:r>
              <a:rPr lang="en-US" sz="2000" dirty="0">
                <a:latin typeface="Consolas"/>
                <a:cs typeface="Consolas"/>
              </a:rPr>
              <a:t>(“</a:t>
            </a:r>
            <a:r>
              <a:rPr lang="en-US" sz="2000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generator</a:t>
            </a:r>
            <a:r>
              <a:rPr lang="en-US" sz="2000" dirty="0">
                <a:latin typeface="Consolas"/>
                <a:cs typeface="Consolas"/>
              </a:rPr>
              <a:t>”, “</a:t>
            </a:r>
            <a:r>
              <a:rPr lang="en-US" sz="2000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miranda.STREAMBenchGenerator</a:t>
            </a:r>
            <a:r>
              <a:rPr lang="en-US" sz="2000" dirty="0">
                <a:latin typeface="Consolas"/>
                <a:cs typeface="Consolas"/>
              </a:rPr>
              <a:t>”)</a:t>
            </a:r>
          </a:p>
          <a:p>
            <a:r>
              <a:rPr lang="en-US" sz="2000" dirty="0">
                <a:latin typeface="Consolas"/>
                <a:cs typeface="Consolas"/>
              </a:rPr>
              <a:t>memory = </a:t>
            </a:r>
            <a:r>
              <a:rPr lang="en-US" sz="2000" dirty="0" err="1">
                <a:latin typeface="Consolas"/>
                <a:cs typeface="Consolas"/>
              </a:rPr>
              <a:t>mctrl.</a:t>
            </a:r>
            <a:r>
              <a:rPr lang="en-US" sz="2000" dirty="0" err="1">
                <a:solidFill>
                  <a:schemeClr val="accent6"/>
                </a:solidFill>
                <a:latin typeface="Consolas"/>
                <a:cs typeface="Consolas"/>
              </a:rPr>
              <a:t>setSubComponent</a:t>
            </a:r>
            <a:r>
              <a:rPr lang="en-US" sz="2000" dirty="0">
                <a:latin typeface="Consolas"/>
                <a:cs typeface="Consolas"/>
              </a:rPr>
              <a:t>(“</a:t>
            </a:r>
            <a:r>
              <a:rPr lang="en-US" sz="2000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backend</a:t>
            </a:r>
            <a:r>
              <a:rPr lang="en-US" sz="2000" dirty="0">
                <a:latin typeface="Consolas"/>
                <a:cs typeface="Consolas"/>
              </a:rPr>
              <a:t>”, “</a:t>
            </a:r>
            <a:r>
              <a:rPr lang="en-US" sz="2000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memHierarchy.simpleMem</a:t>
            </a:r>
            <a:r>
              <a:rPr lang="en-US" sz="2000" dirty="0">
                <a:latin typeface="Consolas"/>
                <a:cs typeface="Consolas"/>
              </a:rPr>
              <a:t>”)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D56E46F-66F2-B144-A071-E525DB0FD17D}"/>
              </a:ext>
            </a:extLst>
          </p:cNvPr>
          <p:cNvSpPr txBox="1"/>
          <p:nvPr/>
        </p:nvSpPr>
        <p:spPr>
          <a:xfrm>
            <a:off x="8049067" y="4650969"/>
            <a:ext cx="24055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SST Python API</a:t>
            </a:r>
          </a:p>
          <a:p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User-defined string</a:t>
            </a:r>
          </a:p>
          <a:p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SST argument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DB1636-CBC4-6943-9540-2DBA16A5D82F}"/>
              </a:ext>
            </a:extLst>
          </p:cNvPr>
          <p:cNvSpPr txBox="1"/>
          <p:nvPr/>
        </p:nvSpPr>
        <p:spPr>
          <a:xfrm>
            <a:off x="913633" y="4415191"/>
            <a:ext cx="67571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solidFill>
                  <a:srgbClr val="000080"/>
                </a:solidFill>
              </a:rPr>
              <a:t>How do I know what the options are? </a:t>
            </a:r>
            <a:br>
              <a:rPr lang="en-US" sz="2400" i="1" dirty="0">
                <a:solidFill>
                  <a:srgbClr val="000080"/>
                </a:solidFill>
              </a:rPr>
            </a:br>
            <a:r>
              <a:rPr lang="en-US" sz="2400" i="1" dirty="0">
                <a:solidFill>
                  <a:srgbClr val="000080"/>
                </a:solidFill>
              </a:rPr>
              <a:t>Or even what elements I can pick from?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0496" y="4421767"/>
            <a:ext cx="959602" cy="1816998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DE4ADE32-94C6-7C4D-83FD-8FBACAB2A138}"/>
              </a:ext>
            </a:extLst>
          </p:cNvPr>
          <p:cNvSpPr/>
          <p:nvPr/>
        </p:nvSpPr>
        <p:spPr>
          <a:xfrm>
            <a:off x="10139324" y="2176080"/>
            <a:ext cx="905586" cy="4572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C5FEB5C-46BC-44D5-ECCE-BADB576F3C70}"/>
              </a:ext>
            </a:extLst>
          </p:cNvPr>
          <p:cNvSpPr/>
          <p:nvPr/>
        </p:nvSpPr>
        <p:spPr>
          <a:xfrm>
            <a:off x="10609253" y="4484641"/>
            <a:ext cx="1145840" cy="4572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Mem</a:t>
            </a:r>
          </a:p>
        </p:txBody>
      </p:sp>
    </p:spTree>
    <p:extLst>
      <p:ext uri="{BB962C8B-B14F-4D97-AF65-F5344CB8AC3E}">
        <p14:creationId xmlns:p14="http://schemas.microsoft.com/office/powerpoint/2010/main" val="1616536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2" grpId="0" animBg="1"/>
      <p:bldP spid="23" grpId="0"/>
      <p:bldP spid="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2"/>
                </a:solidFill>
              </a:rPr>
              <a:t>SSTInfo</a:t>
            </a:r>
            <a:r>
              <a:rPr lang="en-US" dirty="0">
                <a:solidFill>
                  <a:schemeClr val="accent2"/>
                </a:solidFill>
              </a:rPr>
              <a:t>: </a:t>
            </a:r>
            <a:r>
              <a:rPr lang="en-US" dirty="0"/>
              <a:t>Getting component info</a:t>
            </a:r>
          </a:p>
        </p:txBody>
      </p:sp>
      <p:sp>
        <p:nvSpPr>
          <p:cNvPr id="77" name="Slide Number Placeholder 7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/>
              <a:t>sst-info: utility to query element libraries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DAB7EF-309D-CBD7-D900-F9ED78B146F3}"/>
              </a:ext>
            </a:extLst>
          </p:cNvPr>
          <p:cNvSpPr txBox="1"/>
          <p:nvPr/>
        </p:nvSpPr>
        <p:spPr>
          <a:xfrm>
            <a:off x="393476" y="1765894"/>
            <a:ext cx="11433395" cy="447814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 cap="flat" cmpd="sng" algn="ctr">
            <a:solidFill>
              <a:srgbClr val="6CB312"/>
            </a:solidFill>
            <a:prstDash val="solid"/>
          </a:ln>
          <a:effectLst/>
        </p:spPr>
        <p:txBody>
          <a:bodyPr wrap="squar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$ </a:t>
            </a:r>
            <a:r>
              <a:rPr kumimoji="0" lang="en-US" sz="15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sst</a:t>
            </a: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-info </a:t>
            </a:r>
            <a:r>
              <a:rPr kumimoji="0" lang="en-US" sz="15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memHierarchy.Cache</a:t>
            </a:r>
            <a:endParaRPr kumimoji="0" lang="en-US" sz="15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+mn-ea"/>
              <a:cs typeface="Consolas"/>
            </a:endParaRP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PROCESSED 1 .so (SST ELEMENT) FILES FOUND IN DIRECTORY(s) /home/</a:t>
            </a:r>
            <a:r>
              <a:rPr kumimoji="0" lang="en-US" sz="15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sst</a:t>
            </a: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/build/lib/</a:t>
            </a:r>
            <a:r>
              <a:rPr kumimoji="0" lang="en-US" sz="15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sst</a:t>
            </a:r>
            <a:endParaRPr kumimoji="0" lang="en-US" sz="15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+mn-ea"/>
              <a:cs typeface="Consolas"/>
            </a:endParaRP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Filtering output on Element = “</a:t>
            </a:r>
            <a:r>
              <a:rPr kumimoji="0" lang="en-US" sz="15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memHierarchy.Cache</a:t>
            </a: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”</a:t>
            </a: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================================================================================</a:t>
            </a: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ELEMENT LIBRARY 0 = </a:t>
            </a:r>
            <a:r>
              <a:rPr kumimoji="0" lang="en-US" sz="15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memHierarchy</a:t>
            </a: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 ()</a:t>
            </a: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   Component 2: Cache</a:t>
            </a: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      Description: Cache controller</a:t>
            </a: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      Parameters (41 total)</a:t>
            </a: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         </a:t>
            </a:r>
            <a:r>
              <a:rPr kumimoji="0" lang="en-US" sz="15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cache_frequency</a:t>
            </a: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: (string) Clock frequency or period with units (Hz or s; SI units OK) [&lt;required&gt;]</a:t>
            </a: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         </a:t>
            </a:r>
            <a:r>
              <a:rPr kumimoji="0" lang="en-US" sz="15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cache_line_size</a:t>
            </a: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: (</a:t>
            </a:r>
            <a:r>
              <a:rPr kumimoji="0" lang="en-US" sz="15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uint</a:t>
            </a: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) Size of a cache line (aka cache block) in bytes.  [64]</a:t>
            </a: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    </a:t>
            </a: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…</a:t>
            </a: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      Ports (10 total)</a:t>
            </a: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         low_network_0: Port connected to lower level caches (closer to main memory)</a:t>
            </a: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+mn-ea"/>
              <a:cs typeface="Consolas"/>
            </a:endParaRP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…</a:t>
            </a: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      Statistics (43 total)</a:t>
            </a: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         </a:t>
            </a:r>
            <a:r>
              <a:rPr kumimoji="0" lang="en-US" sz="15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TotalEventsReceived</a:t>
            </a: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: Total number of events received,  (units = "events") Enable level = 1</a:t>
            </a: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…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5B06A9-B36E-2470-8C6F-D2B772502CA3}"/>
              </a:ext>
            </a:extLst>
          </p:cNvPr>
          <p:cNvSpPr txBox="1"/>
          <p:nvPr/>
        </p:nvSpPr>
        <p:spPr>
          <a:xfrm>
            <a:off x="4356427" y="1567929"/>
            <a:ext cx="5371978" cy="338554"/>
          </a:xfrm>
          <a:prstGeom prst="rect">
            <a:avLst/>
          </a:prstGeom>
          <a:gradFill rotWithShape="1">
            <a:gsLst>
              <a:gs pos="0">
                <a:srgbClr val="00ADD0">
                  <a:tint val="65000"/>
                  <a:shade val="92000"/>
                  <a:satMod val="130000"/>
                </a:srgbClr>
              </a:gs>
              <a:gs pos="45000">
                <a:srgbClr val="00ADD0">
                  <a:tint val="60000"/>
                  <a:shade val="99000"/>
                  <a:satMod val="120000"/>
                </a:srgbClr>
              </a:gs>
              <a:gs pos="100000">
                <a:srgbClr val="00ADD0">
                  <a:tint val="55000"/>
                  <a:satMod val="140000"/>
                </a:srgbClr>
              </a:gs>
            </a:gsLst>
            <a:path path="circle">
              <a:fillToRect l="100000" t="100000" r="100000" b="100000"/>
            </a:path>
          </a:gradFill>
          <a:ln w="12700" cap="flat" cmpd="sng" algn="ctr">
            <a:solidFill>
              <a:srgbClr val="00ADD0"/>
            </a:solidFill>
            <a:prstDash val="solid"/>
          </a:ln>
          <a:effectLst/>
        </p:spPr>
        <p:txBody>
          <a:bodyPr wrap="squar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Optionally filter for a specific library and/or component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C92C23C-EDDA-3A99-365D-67B5143C27F2}"/>
              </a:ext>
            </a:extLst>
          </p:cNvPr>
          <p:cNvCxnSpPr>
            <a:cxnSpLocks/>
            <a:stCxn id="7" idx="1"/>
          </p:cNvCxnSpPr>
          <p:nvPr/>
        </p:nvCxnSpPr>
        <p:spPr>
          <a:xfrm flipH="1">
            <a:off x="3585230" y="1737206"/>
            <a:ext cx="771197" cy="169277"/>
          </a:xfrm>
          <a:prstGeom prst="straightConnector1">
            <a:avLst/>
          </a:prstGeom>
          <a:noFill/>
          <a:ln w="15875" cap="flat" cmpd="sng" algn="ctr">
            <a:solidFill>
              <a:srgbClr val="008E74"/>
            </a:solidFill>
            <a:prstDash val="solid"/>
            <a:tailEnd type="arrow"/>
          </a:ln>
          <a:effectLst/>
        </p:spPr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5136C06-0F53-292C-A23C-63E545108780}"/>
              </a:ext>
            </a:extLst>
          </p:cNvPr>
          <p:cNvSpPr txBox="1"/>
          <p:nvPr/>
        </p:nvSpPr>
        <p:spPr>
          <a:xfrm>
            <a:off x="3033851" y="4233361"/>
            <a:ext cx="1176864" cy="338554"/>
          </a:xfrm>
          <a:prstGeom prst="rect">
            <a:avLst/>
          </a:prstGeom>
          <a:gradFill rotWithShape="1">
            <a:gsLst>
              <a:gs pos="0">
                <a:srgbClr val="008E74">
                  <a:tint val="65000"/>
                  <a:shade val="92000"/>
                  <a:satMod val="130000"/>
                </a:srgbClr>
              </a:gs>
              <a:gs pos="45000">
                <a:srgbClr val="008E74">
                  <a:tint val="60000"/>
                  <a:shade val="99000"/>
                  <a:satMod val="120000"/>
                </a:srgbClr>
              </a:gs>
              <a:gs pos="100000">
                <a:srgbClr val="008E74">
                  <a:tint val="55000"/>
                  <a:satMod val="140000"/>
                </a:srgbClr>
              </a:gs>
            </a:gsLst>
            <a:path path="circle">
              <a:fillToRect l="100000" t="100000" r="100000" b="100000"/>
            </a:path>
          </a:gradFill>
          <a:ln w="12700" cap="flat" cmpd="sng" algn="ctr">
            <a:solidFill>
              <a:srgbClr val="008E74"/>
            </a:solidFill>
            <a:prstDash val="solid"/>
          </a:ln>
          <a:effectLst/>
        </p:spPr>
        <p:txBody>
          <a:bodyPr wrap="squar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Parameter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54DDA27-B6CE-508A-A9D5-6256A214FB8B}"/>
              </a:ext>
            </a:extLst>
          </p:cNvPr>
          <p:cNvSpPr txBox="1"/>
          <p:nvPr/>
        </p:nvSpPr>
        <p:spPr>
          <a:xfrm>
            <a:off x="5989875" y="4233361"/>
            <a:ext cx="1083733" cy="338554"/>
          </a:xfrm>
          <a:prstGeom prst="rect">
            <a:avLst/>
          </a:prstGeom>
          <a:gradFill rotWithShape="1">
            <a:gsLst>
              <a:gs pos="0">
                <a:srgbClr val="008E74">
                  <a:tint val="65000"/>
                  <a:shade val="92000"/>
                  <a:satMod val="130000"/>
                </a:srgbClr>
              </a:gs>
              <a:gs pos="45000">
                <a:srgbClr val="008E74">
                  <a:tint val="60000"/>
                  <a:shade val="99000"/>
                  <a:satMod val="120000"/>
                </a:srgbClr>
              </a:gs>
              <a:gs pos="100000">
                <a:srgbClr val="008E74">
                  <a:tint val="55000"/>
                  <a:satMod val="140000"/>
                </a:srgbClr>
              </a:gs>
            </a:gsLst>
            <a:path path="circle">
              <a:fillToRect l="100000" t="100000" r="100000" b="100000"/>
            </a:path>
          </a:gradFill>
          <a:ln w="12700" cap="flat" cmpd="sng" algn="ctr">
            <a:solidFill>
              <a:srgbClr val="008E74"/>
            </a:solidFill>
            <a:prstDash val="solid"/>
          </a:ln>
          <a:effectLst/>
        </p:spPr>
        <p:txBody>
          <a:bodyPr wrap="squar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Definition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EA6A148-3DD7-7359-2529-522D45E75CDC}"/>
              </a:ext>
            </a:extLst>
          </p:cNvPr>
          <p:cNvSpPr txBox="1"/>
          <p:nvPr/>
        </p:nvSpPr>
        <p:spPr>
          <a:xfrm>
            <a:off x="10284075" y="4041428"/>
            <a:ext cx="1659467" cy="584775"/>
          </a:xfrm>
          <a:prstGeom prst="rect">
            <a:avLst/>
          </a:prstGeom>
          <a:gradFill rotWithShape="1">
            <a:gsLst>
              <a:gs pos="0">
                <a:srgbClr val="008E74">
                  <a:tint val="65000"/>
                  <a:shade val="92000"/>
                  <a:satMod val="130000"/>
                </a:srgbClr>
              </a:gs>
              <a:gs pos="45000">
                <a:srgbClr val="008E74">
                  <a:tint val="60000"/>
                  <a:shade val="99000"/>
                  <a:satMod val="120000"/>
                </a:srgbClr>
              </a:gs>
              <a:gs pos="100000">
                <a:srgbClr val="008E74">
                  <a:tint val="55000"/>
                  <a:satMod val="140000"/>
                </a:srgbClr>
              </a:gs>
            </a:gsLst>
            <a:path path="circle">
              <a:fillToRect l="100000" t="100000" r="100000" b="100000"/>
            </a:path>
          </a:gradFill>
          <a:ln w="12700" cap="flat" cmpd="sng" algn="ctr">
            <a:solidFill>
              <a:srgbClr val="008E74"/>
            </a:solidFill>
            <a:prstDash val="solid"/>
          </a:ln>
          <a:effectLst/>
        </p:spPr>
        <p:txBody>
          <a:bodyPr wrap="squar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“REQUIRED” or default value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6A4CDFE-0141-A7D5-620F-C4F4E783A038}"/>
              </a:ext>
            </a:extLst>
          </p:cNvPr>
          <p:cNvCxnSpPr>
            <a:cxnSpLocks/>
            <a:stCxn id="15" idx="1"/>
          </p:cNvCxnSpPr>
          <p:nvPr/>
        </p:nvCxnSpPr>
        <p:spPr>
          <a:xfrm flipH="1" flipV="1">
            <a:off x="9591261" y="4038159"/>
            <a:ext cx="692814" cy="295657"/>
          </a:xfrm>
          <a:prstGeom prst="straightConnector1">
            <a:avLst/>
          </a:prstGeom>
          <a:noFill/>
          <a:ln w="15875" cap="flat" cmpd="sng" algn="ctr">
            <a:solidFill>
              <a:srgbClr val="008E74"/>
            </a:solidFill>
            <a:prstDash val="solid"/>
            <a:tailEnd type="arrow"/>
          </a:ln>
          <a:effectLst/>
        </p:spPr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7F5D712-8748-6AB4-24B7-AE0C9A506C2F}"/>
              </a:ext>
            </a:extLst>
          </p:cNvPr>
          <p:cNvCxnSpPr>
            <a:cxnSpLocks/>
          </p:cNvCxnSpPr>
          <p:nvPr/>
        </p:nvCxnSpPr>
        <p:spPr>
          <a:xfrm flipV="1">
            <a:off x="11010609" y="3858350"/>
            <a:ext cx="0" cy="179809"/>
          </a:xfrm>
          <a:prstGeom prst="straightConnector1">
            <a:avLst/>
          </a:prstGeom>
          <a:noFill/>
          <a:ln w="15875" cap="flat" cmpd="sng" algn="ctr">
            <a:solidFill>
              <a:srgbClr val="008E74"/>
            </a:solidFill>
            <a:prstDash val="solid"/>
            <a:tailEnd type="arrow"/>
          </a:ln>
          <a:effectLst/>
        </p:spPr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9B7E95BC-9792-9445-AB48-7C5C722ACF2B}"/>
              </a:ext>
            </a:extLst>
          </p:cNvPr>
          <p:cNvSpPr txBox="1"/>
          <p:nvPr/>
        </p:nvSpPr>
        <p:spPr>
          <a:xfrm>
            <a:off x="2723876" y="5060220"/>
            <a:ext cx="1236132" cy="338554"/>
          </a:xfrm>
          <a:prstGeom prst="rect">
            <a:avLst/>
          </a:prstGeom>
          <a:gradFill rotWithShape="1">
            <a:gsLst>
              <a:gs pos="0">
                <a:srgbClr val="A92C00">
                  <a:tint val="65000"/>
                  <a:shade val="92000"/>
                  <a:satMod val="130000"/>
                </a:srgbClr>
              </a:gs>
              <a:gs pos="45000">
                <a:srgbClr val="A92C00">
                  <a:tint val="60000"/>
                  <a:shade val="99000"/>
                  <a:satMod val="120000"/>
                </a:srgbClr>
              </a:gs>
              <a:gs pos="100000">
                <a:srgbClr val="A92C00">
                  <a:tint val="55000"/>
                  <a:satMod val="140000"/>
                </a:srgbClr>
              </a:gs>
            </a:gsLst>
            <a:path path="circle">
              <a:fillToRect l="100000" t="100000" r="100000" b="100000"/>
            </a:path>
          </a:gradFill>
          <a:ln w="12700" cap="flat" cmpd="sng" algn="ctr">
            <a:solidFill>
              <a:srgbClr val="A92C00"/>
            </a:solidFill>
            <a:prstDash val="solid"/>
          </a:ln>
          <a:effectLst/>
        </p:spPr>
        <p:txBody>
          <a:bodyPr wrap="squar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Port name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06A81F6-7C2F-D5CD-0B9E-B728272815FF}"/>
              </a:ext>
            </a:extLst>
          </p:cNvPr>
          <p:cNvSpPr txBox="1"/>
          <p:nvPr/>
        </p:nvSpPr>
        <p:spPr>
          <a:xfrm>
            <a:off x="5837476" y="5110708"/>
            <a:ext cx="1236132" cy="338554"/>
          </a:xfrm>
          <a:prstGeom prst="rect">
            <a:avLst/>
          </a:prstGeom>
          <a:gradFill rotWithShape="1">
            <a:gsLst>
              <a:gs pos="0">
                <a:srgbClr val="A92C00">
                  <a:tint val="65000"/>
                  <a:shade val="92000"/>
                  <a:satMod val="130000"/>
                </a:srgbClr>
              </a:gs>
              <a:gs pos="45000">
                <a:srgbClr val="A92C00">
                  <a:tint val="60000"/>
                  <a:shade val="99000"/>
                  <a:satMod val="120000"/>
                </a:srgbClr>
              </a:gs>
              <a:gs pos="100000">
                <a:srgbClr val="A92C00">
                  <a:tint val="55000"/>
                  <a:satMod val="140000"/>
                </a:srgbClr>
              </a:gs>
            </a:gsLst>
            <a:path path="circle">
              <a:fillToRect l="100000" t="100000" r="100000" b="100000"/>
            </a:path>
          </a:gradFill>
          <a:ln w="12700" cap="flat" cmpd="sng" algn="ctr">
            <a:solidFill>
              <a:srgbClr val="A92C00"/>
            </a:solidFill>
            <a:prstDash val="solid"/>
          </a:ln>
          <a:effectLst/>
        </p:spPr>
        <p:txBody>
          <a:bodyPr wrap="squar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Definition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D2CCCE8-EB4E-5E94-D68A-57D7312996F5}"/>
              </a:ext>
            </a:extLst>
          </p:cNvPr>
          <p:cNvCxnSpPr>
            <a:cxnSpLocks/>
          </p:cNvCxnSpPr>
          <p:nvPr/>
        </p:nvCxnSpPr>
        <p:spPr>
          <a:xfrm flipH="1" flipV="1">
            <a:off x="2246243" y="5056951"/>
            <a:ext cx="477633" cy="168101"/>
          </a:xfrm>
          <a:prstGeom prst="straightConnector1">
            <a:avLst/>
          </a:prstGeom>
          <a:noFill/>
          <a:ln w="15875" cap="flat" cmpd="sng" algn="ctr">
            <a:solidFill>
              <a:srgbClr val="7D0D7C"/>
            </a:solidFill>
            <a:prstDash val="solid"/>
            <a:tailEnd type="arrow"/>
          </a:ln>
          <a:effectLst/>
        </p:spPr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9EAE512-B1C0-C775-E095-5DEEF49DD152}"/>
              </a:ext>
            </a:extLst>
          </p:cNvPr>
          <p:cNvCxnSpPr>
            <a:cxnSpLocks/>
            <a:stCxn id="19" idx="1"/>
          </p:cNvCxnSpPr>
          <p:nvPr/>
        </p:nvCxnSpPr>
        <p:spPr>
          <a:xfrm flipH="1" flipV="1">
            <a:off x="5396948" y="5054413"/>
            <a:ext cx="440528" cy="225572"/>
          </a:xfrm>
          <a:prstGeom prst="straightConnector1">
            <a:avLst/>
          </a:prstGeom>
          <a:noFill/>
          <a:ln w="15875" cap="flat" cmpd="sng" algn="ctr">
            <a:solidFill>
              <a:srgbClr val="7D0D7C"/>
            </a:solidFill>
            <a:prstDash val="solid"/>
            <a:tailEnd type="arrow"/>
          </a:ln>
          <a:effectLst/>
        </p:spPr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9897A91-1AE0-7B9B-65D3-DDB742D1044E}"/>
              </a:ext>
            </a:extLst>
          </p:cNvPr>
          <p:cNvCxnSpPr>
            <a:stCxn id="13" idx="1"/>
          </p:cNvCxnSpPr>
          <p:nvPr/>
        </p:nvCxnSpPr>
        <p:spPr>
          <a:xfrm flipH="1" flipV="1">
            <a:off x="2009393" y="4144063"/>
            <a:ext cx="1024458" cy="258575"/>
          </a:xfrm>
          <a:prstGeom prst="straightConnector1">
            <a:avLst/>
          </a:prstGeom>
          <a:noFill/>
          <a:ln w="15875" cap="flat" cmpd="sng" algn="ctr">
            <a:solidFill>
              <a:srgbClr val="008E74"/>
            </a:solidFill>
            <a:prstDash val="solid"/>
            <a:tailEnd type="arrow"/>
          </a:ln>
          <a:effectLst/>
        </p:spPr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D4CF766-83FE-439E-8F70-85444EB4C8C5}"/>
              </a:ext>
            </a:extLst>
          </p:cNvPr>
          <p:cNvCxnSpPr>
            <a:stCxn id="14" idx="1"/>
          </p:cNvCxnSpPr>
          <p:nvPr/>
        </p:nvCxnSpPr>
        <p:spPr>
          <a:xfrm flipH="1" flipV="1">
            <a:off x="5566547" y="4148924"/>
            <a:ext cx="423328" cy="253714"/>
          </a:xfrm>
          <a:prstGeom prst="straightConnector1">
            <a:avLst/>
          </a:prstGeom>
          <a:noFill/>
          <a:ln w="15875" cap="flat" cmpd="sng" algn="ctr">
            <a:solidFill>
              <a:srgbClr val="008E74"/>
            </a:solidFill>
            <a:prstDash val="solid"/>
            <a:tailEnd type="arrow"/>
          </a:ln>
          <a:effectLst/>
        </p:spPr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E9EF21AF-F176-FDDD-F0BC-21F87CEA26B7}"/>
              </a:ext>
            </a:extLst>
          </p:cNvPr>
          <p:cNvSpPr txBox="1"/>
          <p:nvPr/>
        </p:nvSpPr>
        <p:spPr>
          <a:xfrm>
            <a:off x="1370659" y="6208134"/>
            <a:ext cx="887302" cy="338554"/>
          </a:xfrm>
          <a:prstGeom prst="rect">
            <a:avLst/>
          </a:prstGeom>
          <a:gradFill rotWithShape="1">
            <a:gsLst>
              <a:gs pos="0">
                <a:srgbClr val="FFA033">
                  <a:tint val="65000"/>
                  <a:shade val="92000"/>
                  <a:satMod val="130000"/>
                </a:srgbClr>
              </a:gs>
              <a:gs pos="45000">
                <a:srgbClr val="FFA033">
                  <a:tint val="60000"/>
                  <a:shade val="99000"/>
                  <a:satMod val="120000"/>
                </a:srgbClr>
              </a:gs>
              <a:gs pos="100000">
                <a:srgbClr val="FFA033">
                  <a:tint val="55000"/>
                  <a:satMod val="140000"/>
                </a:srgbClr>
              </a:gs>
            </a:gsLst>
            <a:path path="circle">
              <a:fillToRect l="100000" t="100000" r="100000" b="100000"/>
            </a:path>
          </a:gradFill>
          <a:ln w="12700" cap="flat" cmpd="sng" algn="ctr">
            <a:solidFill>
              <a:srgbClr val="FFA033"/>
            </a:solidFill>
            <a:prstDash val="solid"/>
          </a:ln>
          <a:effectLst/>
        </p:spPr>
        <p:txBody>
          <a:bodyPr wrap="square" rtlCol="0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Name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78992A6-02F6-4F00-8938-81E0EA6D0C85}"/>
              </a:ext>
            </a:extLst>
          </p:cNvPr>
          <p:cNvSpPr txBox="1"/>
          <p:nvPr/>
        </p:nvSpPr>
        <p:spPr>
          <a:xfrm>
            <a:off x="7816142" y="6208134"/>
            <a:ext cx="887302" cy="338554"/>
          </a:xfrm>
          <a:prstGeom prst="rect">
            <a:avLst/>
          </a:prstGeom>
          <a:gradFill rotWithShape="1">
            <a:gsLst>
              <a:gs pos="0">
                <a:srgbClr val="FFA033">
                  <a:tint val="65000"/>
                  <a:shade val="92000"/>
                  <a:satMod val="130000"/>
                </a:srgbClr>
              </a:gs>
              <a:gs pos="45000">
                <a:srgbClr val="FFA033">
                  <a:tint val="60000"/>
                  <a:shade val="99000"/>
                  <a:satMod val="120000"/>
                </a:srgbClr>
              </a:gs>
              <a:gs pos="100000">
                <a:srgbClr val="FFA033">
                  <a:tint val="55000"/>
                  <a:satMod val="140000"/>
                </a:srgbClr>
              </a:gs>
            </a:gsLst>
            <a:path path="circle">
              <a:fillToRect l="100000" t="100000" r="100000" b="100000"/>
            </a:path>
          </a:gradFill>
          <a:ln w="12700" cap="flat" cmpd="sng" algn="ctr">
            <a:solidFill>
              <a:srgbClr val="FFA033"/>
            </a:solidFill>
            <a:prstDash val="solid"/>
          </a:ln>
          <a:effectLst/>
        </p:spPr>
        <p:txBody>
          <a:bodyPr wrap="square" rtlCol="0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Units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FFA4D33-17F6-1987-9539-FEB9B84EA685}"/>
              </a:ext>
            </a:extLst>
          </p:cNvPr>
          <p:cNvSpPr txBox="1"/>
          <p:nvPr/>
        </p:nvSpPr>
        <p:spPr>
          <a:xfrm>
            <a:off x="3681590" y="6230701"/>
            <a:ext cx="1134950" cy="338554"/>
          </a:xfrm>
          <a:prstGeom prst="rect">
            <a:avLst/>
          </a:prstGeom>
          <a:gradFill rotWithShape="1">
            <a:gsLst>
              <a:gs pos="0">
                <a:srgbClr val="FFA033">
                  <a:tint val="65000"/>
                  <a:shade val="92000"/>
                  <a:satMod val="130000"/>
                </a:srgbClr>
              </a:gs>
              <a:gs pos="45000">
                <a:srgbClr val="FFA033">
                  <a:tint val="60000"/>
                  <a:shade val="99000"/>
                  <a:satMod val="120000"/>
                </a:srgbClr>
              </a:gs>
              <a:gs pos="100000">
                <a:srgbClr val="FFA033">
                  <a:tint val="55000"/>
                  <a:satMod val="140000"/>
                </a:srgbClr>
              </a:gs>
            </a:gsLst>
            <a:path path="circle">
              <a:fillToRect l="100000" t="100000" r="100000" b="100000"/>
            </a:path>
          </a:gradFill>
          <a:ln w="12700" cap="flat" cmpd="sng" algn="ctr">
            <a:solidFill>
              <a:srgbClr val="FFA033"/>
            </a:solidFill>
            <a:prstDash val="solid"/>
          </a:ln>
          <a:effectLst/>
        </p:spPr>
        <p:txBody>
          <a:bodyPr wrap="square" rtlCol="0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Definition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0F315BA-2071-79D1-A06C-323173DCAF56}"/>
              </a:ext>
            </a:extLst>
          </p:cNvPr>
          <p:cNvCxnSpPr>
            <a:cxnSpLocks/>
            <a:stCxn id="26" idx="0"/>
          </p:cNvCxnSpPr>
          <p:nvPr/>
        </p:nvCxnSpPr>
        <p:spPr>
          <a:xfrm flipV="1">
            <a:off x="4249065" y="6000476"/>
            <a:ext cx="628932" cy="230225"/>
          </a:xfrm>
          <a:prstGeom prst="straightConnector1">
            <a:avLst/>
          </a:prstGeom>
          <a:noFill/>
          <a:ln w="15875" cap="flat" cmpd="sng" algn="ctr">
            <a:solidFill>
              <a:srgbClr val="7D0D7C"/>
            </a:solidFill>
            <a:prstDash val="solid"/>
            <a:tailEnd type="arrow"/>
          </a:ln>
          <a:effectLst/>
        </p:spPr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29E59B7-A91C-08DC-6ACC-9234F5350E3D}"/>
              </a:ext>
            </a:extLst>
          </p:cNvPr>
          <p:cNvCxnSpPr>
            <a:cxnSpLocks/>
            <a:stCxn id="25" idx="0"/>
          </p:cNvCxnSpPr>
          <p:nvPr/>
        </p:nvCxnSpPr>
        <p:spPr>
          <a:xfrm flipV="1">
            <a:off x="8259793" y="6000476"/>
            <a:ext cx="0" cy="207658"/>
          </a:xfrm>
          <a:prstGeom prst="straightConnector1">
            <a:avLst/>
          </a:prstGeom>
          <a:noFill/>
          <a:ln w="15875" cap="flat" cmpd="sng" algn="ctr">
            <a:solidFill>
              <a:srgbClr val="7D0D7C"/>
            </a:solidFill>
            <a:prstDash val="solid"/>
            <a:tailEnd type="arrow"/>
          </a:ln>
          <a:effectLst/>
        </p:spPr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F4EA426-AF90-AA77-A516-D4B9AF645156}"/>
              </a:ext>
            </a:extLst>
          </p:cNvPr>
          <p:cNvCxnSpPr>
            <a:cxnSpLocks/>
            <a:stCxn id="24" idx="0"/>
          </p:cNvCxnSpPr>
          <p:nvPr/>
        </p:nvCxnSpPr>
        <p:spPr>
          <a:xfrm flipV="1">
            <a:off x="1814310" y="6028570"/>
            <a:ext cx="610921" cy="179564"/>
          </a:xfrm>
          <a:prstGeom prst="straightConnector1">
            <a:avLst/>
          </a:prstGeom>
          <a:noFill/>
          <a:ln w="15875" cap="flat" cmpd="sng" algn="ctr">
            <a:solidFill>
              <a:srgbClr val="7D0D7C"/>
            </a:solidFill>
            <a:prstDash val="solid"/>
            <a:tailEnd type="arrow"/>
          </a:ln>
          <a:effectLst/>
        </p:spPr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DCB78B81-DC35-FA00-2BD5-A1A72AC002BE}"/>
              </a:ext>
            </a:extLst>
          </p:cNvPr>
          <p:cNvSpPr txBox="1"/>
          <p:nvPr/>
        </p:nvSpPr>
        <p:spPr>
          <a:xfrm>
            <a:off x="10267487" y="6135852"/>
            <a:ext cx="887302" cy="584775"/>
          </a:xfrm>
          <a:prstGeom prst="rect">
            <a:avLst/>
          </a:prstGeom>
          <a:gradFill rotWithShape="1">
            <a:gsLst>
              <a:gs pos="0">
                <a:srgbClr val="FFA033">
                  <a:tint val="65000"/>
                  <a:shade val="92000"/>
                  <a:satMod val="130000"/>
                </a:srgbClr>
              </a:gs>
              <a:gs pos="45000">
                <a:srgbClr val="FFA033">
                  <a:tint val="60000"/>
                  <a:shade val="99000"/>
                  <a:satMod val="120000"/>
                </a:srgbClr>
              </a:gs>
              <a:gs pos="100000">
                <a:srgbClr val="FFA033">
                  <a:tint val="55000"/>
                  <a:satMod val="140000"/>
                </a:srgbClr>
              </a:gs>
            </a:gsLst>
            <a:path path="circle">
              <a:fillToRect l="100000" t="100000" r="100000" b="100000"/>
            </a:path>
          </a:gradFill>
          <a:ln w="12700" cap="flat" cmpd="sng" algn="ctr">
            <a:solidFill>
              <a:srgbClr val="FFA033"/>
            </a:solidFill>
            <a:prstDash val="solid"/>
          </a:ln>
          <a:effectLst/>
        </p:spPr>
        <p:txBody>
          <a:bodyPr wrap="square" rtlCol="0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Enable Level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BE2FB51-EFB6-0B54-4E89-35E59030E870}"/>
              </a:ext>
            </a:extLst>
          </p:cNvPr>
          <p:cNvCxnSpPr>
            <a:cxnSpLocks/>
            <a:stCxn id="31" idx="0"/>
          </p:cNvCxnSpPr>
          <p:nvPr/>
        </p:nvCxnSpPr>
        <p:spPr>
          <a:xfrm flipH="1" flipV="1">
            <a:off x="10284075" y="6000476"/>
            <a:ext cx="427063" cy="135376"/>
          </a:xfrm>
          <a:prstGeom prst="straightConnector1">
            <a:avLst/>
          </a:prstGeom>
          <a:noFill/>
          <a:ln w="15875" cap="flat" cmpd="sng" algn="ctr">
            <a:solidFill>
              <a:srgbClr val="7D0D7C"/>
            </a:solidFill>
            <a:prstDash val="soli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3102945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3" grpId="0" animBg="1"/>
      <p:bldP spid="14" grpId="0" animBg="1"/>
      <p:bldP spid="15" grpId="0" animBg="1"/>
      <p:bldP spid="18" grpId="0" animBg="1"/>
      <p:bldP spid="19" grpId="0" animBg="1"/>
      <p:bldP spid="24" grpId="0" animBg="1"/>
      <p:bldP spid="25" grpId="0" animBg="1"/>
      <p:bldP spid="26" grpId="0" animBg="1"/>
      <p:bldP spid="3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537055-5294-1349-849D-222B25C62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Configuration File: </a:t>
            </a:r>
            <a:r>
              <a:rPr lang="en-US" dirty="0"/>
              <a:t>Connecting the components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5EEC4F-AE57-8348-BA09-813C2B1866C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12E33D3-E09E-7345-ADEC-A5F8478ABF5C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Declared links and components a couple slides ago…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dirty="0"/>
          </a:p>
          <a:p>
            <a:endParaRPr lang="en-US" dirty="0"/>
          </a:p>
          <a:p>
            <a:r>
              <a:rPr lang="en-US" b="1" dirty="0">
                <a:solidFill>
                  <a:schemeClr val="accent6"/>
                </a:solidFill>
              </a:rPr>
              <a:t>Connect components: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connect(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endpoint1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endpoint2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lvl="1"/>
            <a:r>
              <a:rPr lang="en-US" dirty="0">
                <a:cs typeface="Consolas" panose="020B0609020204030204" pitchFamily="49" charset="0"/>
              </a:rPr>
              <a:t>Where endpoint is: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(component, port, latency)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2D47DC-AD72-724D-87DF-113788E0A6CB}"/>
              </a:ext>
            </a:extLst>
          </p:cNvPr>
          <p:cNvSpPr txBox="1"/>
          <p:nvPr/>
        </p:nvSpPr>
        <p:spPr>
          <a:xfrm>
            <a:off x="920691" y="1472039"/>
            <a:ext cx="5121915" cy="707886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000" dirty="0">
                <a:latin typeface="Consolas"/>
                <a:cs typeface="Consolas"/>
              </a:rPr>
              <a:t>link0 = sst.Link(“core_to_cache”)</a:t>
            </a:r>
          </a:p>
          <a:p>
            <a:r>
              <a:rPr lang="en-US" sz="2000" dirty="0">
                <a:latin typeface="Consolas"/>
                <a:cs typeface="Consolas"/>
              </a:rPr>
              <a:t>link1 = sst.Link(“cache_to_memory”)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2647CE-1B66-DB4E-A532-ADFE789CDBCF}"/>
              </a:ext>
            </a:extLst>
          </p:cNvPr>
          <p:cNvSpPr txBox="1"/>
          <p:nvPr/>
        </p:nvSpPr>
        <p:spPr>
          <a:xfrm>
            <a:off x="920691" y="3411926"/>
            <a:ext cx="5865708" cy="2246769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000" dirty="0">
                <a:latin typeface="Consolas"/>
                <a:cs typeface="Consolas"/>
              </a:rPr>
              <a:t>link0.</a:t>
            </a:r>
            <a:r>
              <a:rPr lang="en-US" sz="2000" dirty="0">
                <a:solidFill>
                  <a:schemeClr val="accent6"/>
                </a:solidFill>
                <a:latin typeface="Consolas"/>
                <a:cs typeface="Consolas"/>
              </a:rPr>
              <a:t>connect</a:t>
            </a:r>
            <a:r>
              <a:rPr lang="en-US" sz="2000" dirty="0">
                <a:latin typeface="Consolas"/>
                <a:cs typeface="Consolas"/>
              </a:rPr>
              <a:t>( </a:t>
            </a:r>
          </a:p>
          <a:p>
            <a:r>
              <a:rPr lang="en-US" sz="2000" dirty="0">
                <a:latin typeface="Consolas"/>
                <a:cs typeface="Consolas"/>
              </a:rPr>
              <a:t>	</a:t>
            </a:r>
            <a:r>
              <a:rPr lang="en-US" sz="2000" dirty="0">
                <a:solidFill>
                  <a:schemeClr val="tx1"/>
                </a:solidFill>
                <a:latin typeface="Consolas"/>
                <a:cs typeface="Consolas"/>
              </a:rPr>
              <a:t>(core, “</a:t>
            </a:r>
            <a:r>
              <a:rPr lang="en-US" sz="2000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cache_link</a:t>
            </a:r>
            <a:r>
              <a:rPr lang="en-US" sz="2000" dirty="0">
                <a:solidFill>
                  <a:schemeClr val="tx1"/>
                </a:solidFill>
                <a:latin typeface="Consolas"/>
                <a:cs typeface="Consolas"/>
              </a:rPr>
              <a:t>”, “</a:t>
            </a:r>
            <a:r>
              <a:rPr lang="en-US" sz="2000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100ps</a:t>
            </a:r>
            <a:r>
              <a:rPr lang="en-US" sz="2000" dirty="0">
                <a:solidFill>
                  <a:schemeClr val="tx1"/>
                </a:solidFill>
                <a:latin typeface="Consolas"/>
                <a:cs typeface="Consolas"/>
              </a:rPr>
              <a:t>”), </a:t>
            </a:r>
          </a:p>
          <a:p>
            <a:r>
              <a:rPr lang="en-US" sz="2000" dirty="0">
                <a:solidFill>
                  <a:schemeClr val="tx1"/>
                </a:solidFill>
                <a:latin typeface="Consolas"/>
                <a:cs typeface="Consolas"/>
              </a:rPr>
              <a:t>	(cache, “</a:t>
            </a:r>
            <a:r>
              <a:rPr lang="en-US" sz="2000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high_network_0</a:t>
            </a:r>
            <a:r>
              <a:rPr lang="en-US" sz="2000" dirty="0">
                <a:solidFill>
                  <a:schemeClr val="tx1"/>
                </a:solidFill>
                <a:latin typeface="Consolas"/>
                <a:cs typeface="Consolas"/>
              </a:rPr>
              <a:t>”, “</a:t>
            </a:r>
            <a:r>
              <a:rPr lang="en-US" sz="2000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100ps</a:t>
            </a:r>
            <a:r>
              <a:rPr lang="en-US" sz="2000" dirty="0">
                <a:solidFill>
                  <a:schemeClr val="tx1"/>
                </a:solidFill>
                <a:latin typeface="Consolas"/>
                <a:cs typeface="Consolas"/>
              </a:rPr>
              <a:t>”)  </a:t>
            </a:r>
            <a:r>
              <a:rPr lang="en-US" sz="2000" dirty="0">
                <a:latin typeface="Consolas"/>
                <a:cs typeface="Consolas"/>
              </a:rPr>
              <a:t>)</a:t>
            </a:r>
          </a:p>
          <a:p>
            <a:endParaRPr lang="en-US" sz="2000" dirty="0">
              <a:latin typeface="Consolas"/>
              <a:cs typeface="Consolas"/>
            </a:endParaRPr>
          </a:p>
          <a:p>
            <a:r>
              <a:rPr lang="en-US" sz="2000" dirty="0">
                <a:latin typeface="Consolas"/>
                <a:cs typeface="Consolas"/>
              </a:rPr>
              <a:t>link1.</a:t>
            </a:r>
            <a:r>
              <a:rPr lang="en-US" sz="2000" dirty="0">
                <a:solidFill>
                  <a:schemeClr val="accent6"/>
                </a:solidFill>
                <a:latin typeface="Consolas"/>
                <a:cs typeface="Consolas"/>
              </a:rPr>
              <a:t>connect</a:t>
            </a:r>
            <a:r>
              <a:rPr lang="en-US" sz="2000" dirty="0">
                <a:latin typeface="Consolas"/>
                <a:cs typeface="Consolas"/>
              </a:rPr>
              <a:t>( </a:t>
            </a:r>
          </a:p>
          <a:p>
            <a:r>
              <a:rPr lang="en-US" sz="2000" dirty="0">
                <a:latin typeface="Consolas"/>
                <a:cs typeface="Consolas"/>
              </a:rPr>
              <a:t>	</a:t>
            </a:r>
            <a:r>
              <a:rPr lang="en-US" sz="2000" dirty="0">
                <a:solidFill>
                  <a:schemeClr val="tx1"/>
                </a:solidFill>
                <a:latin typeface="Consolas"/>
                <a:cs typeface="Consolas"/>
              </a:rPr>
              <a:t>(cache, “</a:t>
            </a:r>
            <a:r>
              <a:rPr lang="en-US" sz="2000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low_network_0</a:t>
            </a:r>
            <a:r>
              <a:rPr lang="en-US" sz="2000" dirty="0">
                <a:solidFill>
                  <a:schemeClr val="tx1"/>
                </a:solidFill>
                <a:latin typeface="Consolas"/>
                <a:cs typeface="Consolas"/>
              </a:rPr>
              <a:t>”, “</a:t>
            </a:r>
            <a:r>
              <a:rPr lang="en-US" sz="2000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100ps</a:t>
            </a:r>
            <a:r>
              <a:rPr lang="en-US" sz="2000" dirty="0">
                <a:solidFill>
                  <a:schemeClr val="tx1"/>
                </a:solidFill>
                <a:latin typeface="Consolas"/>
                <a:cs typeface="Consolas"/>
              </a:rPr>
              <a:t>”), </a:t>
            </a:r>
          </a:p>
          <a:p>
            <a:r>
              <a:rPr lang="en-US" sz="2000" dirty="0">
                <a:solidFill>
                  <a:schemeClr val="tx1"/>
                </a:solidFill>
                <a:latin typeface="Consolas"/>
                <a:cs typeface="Consolas"/>
              </a:rPr>
              <a:t>	(</a:t>
            </a:r>
            <a:r>
              <a:rPr lang="en-US" sz="2000" dirty="0" err="1">
                <a:solidFill>
                  <a:schemeClr val="tx1"/>
                </a:solidFill>
                <a:latin typeface="Consolas"/>
                <a:cs typeface="Consolas"/>
              </a:rPr>
              <a:t>mctrl</a:t>
            </a:r>
            <a:r>
              <a:rPr lang="en-US" sz="2000" dirty="0">
                <a:solidFill>
                  <a:schemeClr val="tx1"/>
                </a:solidFill>
                <a:latin typeface="Consolas"/>
                <a:cs typeface="Consolas"/>
              </a:rPr>
              <a:t>, “</a:t>
            </a:r>
            <a:r>
              <a:rPr lang="en-US" sz="2000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direct_link</a:t>
            </a:r>
            <a:r>
              <a:rPr lang="en-US" sz="2000" dirty="0">
                <a:solidFill>
                  <a:schemeClr val="tx1"/>
                </a:solidFill>
                <a:latin typeface="Consolas"/>
                <a:cs typeface="Consolas"/>
              </a:rPr>
              <a:t>”, “</a:t>
            </a:r>
            <a:r>
              <a:rPr lang="en-US" sz="2000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100ps</a:t>
            </a:r>
            <a:r>
              <a:rPr lang="en-US" sz="2000" dirty="0">
                <a:solidFill>
                  <a:schemeClr val="tx1"/>
                </a:solidFill>
                <a:latin typeface="Consolas"/>
                <a:cs typeface="Consolas"/>
              </a:rPr>
              <a:t>”)  )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7929277-6CF6-9C4C-8561-482A463640E5}"/>
              </a:ext>
            </a:extLst>
          </p:cNvPr>
          <p:cNvSpPr/>
          <p:nvPr/>
        </p:nvSpPr>
        <p:spPr>
          <a:xfrm>
            <a:off x="6986442" y="3653787"/>
            <a:ext cx="1522549" cy="41228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Endpoint 1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CED0637-1495-3849-BA80-0629B43D1E6F}"/>
              </a:ext>
            </a:extLst>
          </p:cNvPr>
          <p:cNvSpPr/>
          <p:nvPr/>
        </p:nvSpPr>
        <p:spPr>
          <a:xfrm>
            <a:off x="6222839" y="4443424"/>
            <a:ext cx="1522549" cy="41228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Endpoint 2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858BA85-0C61-D044-B7FF-8AA2B3E50054}"/>
              </a:ext>
            </a:extLst>
          </p:cNvPr>
          <p:cNvCxnSpPr>
            <a:cxnSpLocks/>
            <a:stCxn id="17" idx="1"/>
          </p:cNvCxnSpPr>
          <p:nvPr/>
        </p:nvCxnSpPr>
        <p:spPr>
          <a:xfrm flipH="1">
            <a:off x="5569528" y="3859931"/>
            <a:ext cx="1416914" cy="786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7D699A3-9838-3C46-85D6-E0764B8232CE}"/>
              </a:ext>
            </a:extLst>
          </p:cNvPr>
          <p:cNvCxnSpPr>
            <a:cxnSpLocks/>
          </p:cNvCxnSpPr>
          <p:nvPr/>
        </p:nvCxnSpPr>
        <p:spPr>
          <a:xfrm flipH="1" flipV="1">
            <a:off x="5569528" y="4335264"/>
            <a:ext cx="667167" cy="31430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40FA67C-0F5B-9E41-B959-6ACF3B33A7B8}"/>
              </a:ext>
            </a:extLst>
          </p:cNvPr>
          <p:cNvGrpSpPr/>
          <p:nvPr/>
        </p:nvGrpSpPr>
        <p:grpSpPr>
          <a:xfrm>
            <a:off x="10512977" y="2438448"/>
            <a:ext cx="1337734" cy="2198091"/>
            <a:chOff x="1303866" y="4233334"/>
            <a:chExt cx="1337734" cy="2198091"/>
          </a:xfrm>
        </p:grpSpPr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BD7EF30E-3C5A-5F45-B22D-FE91FD6FA626}"/>
                </a:ext>
              </a:extLst>
            </p:cNvPr>
            <p:cNvSpPr/>
            <p:nvPr/>
          </p:nvSpPr>
          <p:spPr>
            <a:xfrm>
              <a:off x="1303867" y="4233334"/>
              <a:ext cx="1337733" cy="575733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Core</a:t>
              </a:r>
            </a:p>
          </p:txBody>
        </p:sp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0F97D872-A409-1F40-9EBF-24E1A466D6C1}"/>
                </a:ext>
              </a:extLst>
            </p:cNvPr>
            <p:cNvSpPr/>
            <p:nvPr/>
          </p:nvSpPr>
          <p:spPr>
            <a:xfrm>
              <a:off x="1303866" y="5044513"/>
              <a:ext cx="1337733" cy="575733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Cache</a:t>
              </a:r>
            </a:p>
          </p:txBody>
        </p: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B69B1ADC-6B24-B840-B785-82FF549C12A3}"/>
                </a:ext>
              </a:extLst>
            </p:cNvPr>
            <p:cNvSpPr/>
            <p:nvPr/>
          </p:nvSpPr>
          <p:spPr>
            <a:xfrm>
              <a:off x="1303866" y="5855692"/>
              <a:ext cx="1337733" cy="575733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MemCtrl</a:t>
              </a:r>
              <a:endParaRPr lang="en-US" dirty="0"/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599AC3D-DAFD-A14B-908D-A0F1E49A8724}"/>
                </a:ext>
              </a:extLst>
            </p:cNvPr>
            <p:cNvCxnSpPr>
              <a:stCxn id="16" idx="2"/>
              <a:endCxn id="20" idx="0"/>
            </p:cNvCxnSpPr>
            <p:nvPr/>
          </p:nvCxnSpPr>
          <p:spPr>
            <a:xfrm flipH="1">
              <a:off x="1972733" y="4809067"/>
              <a:ext cx="1" cy="235446"/>
            </a:xfrm>
            <a:prstGeom prst="line">
              <a:avLst/>
            </a:prstGeom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632E82F6-4377-A944-BA88-4AA1BB6871B5}"/>
                </a:ext>
              </a:extLst>
            </p:cNvPr>
            <p:cNvCxnSpPr>
              <a:cxnSpLocks/>
              <a:stCxn id="20" idx="2"/>
              <a:endCxn id="21" idx="0"/>
            </p:cNvCxnSpPr>
            <p:nvPr/>
          </p:nvCxnSpPr>
          <p:spPr>
            <a:xfrm>
              <a:off x="1972733" y="5620246"/>
              <a:ext cx="0" cy="235446"/>
            </a:xfrm>
            <a:prstGeom prst="line">
              <a:avLst/>
            </a:prstGeom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D3ABABC3-062B-C74C-BB54-BDFF873696B7}"/>
              </a:ext>
            </a:extLst>
          </p:cNvPr>
          <p:cNvSpPr txBox="1"/>
          <p:nvPr/>
        </p:nvSpPr>
        <p:spPr>
          <a:xfrm>
            <a:off x="6473757" y="1472039"/>
            <a:ext cx="1454244" cy="1015663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000" dirty="0">
                <a:latin typeface="Consolas"/>
                <a:cs typeface="Consolas"/>
              </a:rPr>
              <a:t>core = …</a:t>
            </a:r>
          </a:p>
          <a:p>
            <a:r>
              <a:rPr lang="en-US" sz="2000" dirty="0">
                <a:latin typeface="Consolas"/>
                <a:cs typeface="Consolas"/>
              </a:rPr>
              <a:t>cache = …</a:t>
            </a:r>
          </a:p>
          <a:p>
            <a:r>
              <a:rPr lang="en-US" sz="2000" dirty="0" err="1">
                <a:latin typeface="Consolas"/>
                <a:cs typeface="Consolas"/>
              </a:rPr>
              <a:t>mctrl</a:t>
            </a:r>
            <a:r>
              <a:rPr lang="en-US" sz="2000" dirty="0">
                <a:latin typeface="Consolas"/>
                <a:cs typeface="Consolas"/>
              </a:rPr>
              <a:t> = …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C9C423B5-BAF9-F04A-8397-2FFCC3C5783B}"/>
              </a:ext>
            </a:extLst>
          </p:cNvPr>
          <p:cNvSpPr/>
          <p:nvPr/>
        </p:nvSpPr>
        <p:spPr>
          <a:xfrm>
            <a:off x="10139324" y="2176080"/>
            <a:ext cx="905586" cy="4572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93F8D5F-C301-F54F-A698-BB0D271BB987}"/>
              </a:ext>
            </a:extLst>
          </p:cNvPr>
          <p:cNvSpPr/>
          <p:nvPr/>
        </p:nvSpPr>
        <p:spPr>
          <a:xfrm>
            <a:off x="10686569" y="4484641"/>
            <a:ext cx="990547" cy="4572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Mem</a:t>
            </a:r>
          </a:p>
        </p:txBody>
      </p:sp>
    </p:spTree>
    <p:extLst>
      <p:ext uri="{BB962C8B-B14F-4D97-AF65-F5344CB8AC3E}">
        <p14:creationId xmlns:p14="http://schemas.microsoft.com/office/powerpoint/2010/main" val="1280984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Running SST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/>
              <a:t>Usage: </a:t>
            </a:r>
            <a:r>
              <a:rPr lang="en-US" sz="1800">
                <a:latin typeface="Consolas"/>
                <a:cs typeface="Consolas"/>
              </a:rPr>
              <a:t>sst [options] configFile.py</a:t>
            </a:r>
          </a:p>
          <a:p>
            <a:r>
              <a:rPr lang="en-US"/>
              <a:t>Common options: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9106975"/>
              </p:ext>
            </p:extLst>
          </p:nvPr>
        </p:nvGraphicFramePr>
        <p:xfrm>
          <a:off x="720648" y="2090671"/>
          <a:ext cx="10917792" cy="4389120"/>
        </p:xfrm>
        <a:graphic>
          <a:graphicData uri="http://schemas.openxmlformats.org/drawingml/2006/table">
            <a:tbl>
              <a:tblPr bandRow="1">
                <a:tableStyleId>{C083E6E3-FA7D-4D7B-A595-EF9225AFEA82}</a:tableStyleId>
              </a:tblPr>
              <a:tblGrid>
                <a:gridCol w="44055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122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500" dirty="0">
                          <a:latin typeface="Consolas"/>
                          <a:cs typeface="Consolas"/>
                        </a:rPr>
                        <a:t>-h | --help</a:t>
                      </a:r>
                    </a:p>
                  </a:txBody>
                  <a:tcPr>
                    <a:lnL w="12700" cap="flat" cmpd="sng" algn="ctr">
                      <a:solidFill>
                        <a:srgbClr val="30303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0303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0303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alibri"/>
                          <a:cs typeface="Calibri"/>
                        </a:rPr>
                        <a:t>Print complete list of command line options</a:t>
                      </a:r>
                    </a:p>
                  </a:txBody>
                  <a:tcPr>
                    <a:lnL w="12700" cap="flat" cmpd="sng" algn="ctr">
                      <a:solidFill>
                        <a:srgbClr val="30303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0303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0303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4371140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 dirty="0">
                          <a:latin typeface="Consolas"/>
                          <a:cs typeface="Consolas"/>
                        </a:rPr>
                        <a:t>-v | --verbose</a:t>
                      </a:r>
                    </a:p>
                  </a:txBody>
                  <a:tcPr>
                    <a:lnL w="12700" cap="flat" cmpd="sng" algn="ctr">
                      <a:solidFill>
                        <a:srgbClr val="30303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0303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alibri"/>
                          <a:cs typeface="Calibri"/>
                        </a:rPr>
                        <a:t>Print information about core runtime</a:t>
                      </a:r>
                    </a:p>
                  </a:txBody>
                  <a:tcPr>
                    <a:lnL w="12700" cap="flat" cmpd="sng" algn="ctr">
                      <a:solidFill>
                        <a:srgbClr val="30303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0303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r>
                        <a:rPr lang="en-US" sz="1500" dirty="0">
                          <a:latin typeface="Consolas"/>
                          <a:cs typeface="Consolas"/>
                        </a:rPr>
                        <a:t>--debug-file &lt;filename&gt;</a:t>
                      </a:r>
                    </a:p>
                  </a:txBody>
                  <a:tcPr>
                    <a:lnL w="12700" cap="flat" cmpd="sng" algn="ctr">
                      <a:solidFill>
                        <a:srgbClr val="30303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0303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alibri"/>
                          <a:cs typeface="Calibri"/>
                        </a:rPr>
                        <a:t>Send debugging output to specified file (default: sst_output)</a:t>
                      </a:r>
                    </a:p>
                  </a:txBody>
                  <a:tcPr>
                    <a:lnL w="12700" cap="flat" cmpd="sng" algn="ctr">
                      <a:solidFill>
                        <a:srgbClr val="30303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0303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>
                          <a:latin typeface="Consolas"/>
                          <a:cs typeface="Consolas"/>
                        </a:rPr>
                        <a:t>--partitioner &lt;self | simple | rrobin | linear | </a:t>
                      </a:r>
                      <a:r>
                        <a:rPr lang="en-US" sz="1500" dirty="0" err="1">
                          <a:latin typeface="Consolas"/>
                          <a:cs typeface="Consolas"/>
                        </a:rPr>
                        <a:t>lib.partitioner_name</a:t>
                      </a:r>
                      <a:r>
                        <a:rPr lang="en-US" sz="1500" dirty="0">
                          <a:latin typeface="Consolas"/>
                          <a:cs typeface="Consolas"/>
                        </a:rPr>
                        <a:t>&gt;</a:t>
                      </a:r>
                    </a:p>
                  </a:txBody>
                  <a:tcPr>
                    <a:lnL w="12700" cap="flat" cmpd="sng" algn="ctr">
                      <a:solidFill>
                        <a:srgbClr val="30303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0303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Calibri"/>
                          <a:cs typeface="Calibri"/>
                        </a:rPr>
                        <a:t>Specify the partitioning mechanism</a:t>
                      </a:r>
                      <a:r>
                        <a:rPr lang="en-US" sz="1600" baseline="0" dirty="0">
                          <a:latin typeface="Calibri"/>
                          <a:cs typeface="Calibri"/>
                        </a:rPr>
                        <a:t> for parallel runs</a:t>
                      </a:r>
                      <a:endParaRPr lang="en-US" sz="1600" dirty="0">
                        <a:latin typeface="Calibri"/>
                        <a:cs typeface="Calibri"/>
                      </a:endParaRPr>
                    </a:p>
                    <a:p>
                      <a:endParaRPr lang="en-US" sz="1600" dirty="0"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30303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0303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 dirty="0">
                          <a:latin typeface="Consolas"/>
                          <a:cs typeface="Consolas"/>
                        </a:rPr>
                        <a:t>-n | --num_threads &lt;num&gt;</a:t>
                      </a:r>
                    </a:p>
                  </a:txBody>
                  <a:tcPr>
                    <a:lnL w="12700" cap="flat" cmpd="sng" algn="ctr">
                      <a:solidFill>
                        <a:srgbClr val="30303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0303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alibri"/>
                          <a:cs typeface="Calibri"/>
                        </a:rPr>
                        <a:t>Specify number of threads per rank</a:t>
                      </a:r>
                    </a:p>
                  </a:txBody>
                  <a:tcPr>
                    <a:lnL w="12700" cap="flat" cmpd="sng" algn="ctr">
                      <a:solidFill>
                        <a:srgbClr val="30303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0303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>
                          <a:latin typeface="Consolas"/>
                          <a:cs typeface="Consolas"/>
                        </a:rPr>
                        <a:t>--model-options</a:t>
                      </a:r>
                      <a:r>
                        <a:rPr lang="en-US" sz="1500" baseline="0" dirty="0">
                          <a:latin typeface="Consolas"/>
                          <a:cs typeface="Consolas"/>
                        </a:rPr>
                        <a:t> “&lt;args&gt;”</a:t>
                      </a:r>
                      <a:endParaRPr lang="en-US" sz="1500" dirty="0">
                        <a:latin typeface="Consolas"/>
                        <a:cs typeface="Consolas"/>
                      </a:endParaRPr>
                    </a:p>
                  </a:txBody>
                  <a:tcPr>
                    <a:lnL w="12700" cap="flat" cmpd="sng" algn="ctr">
                      <a:solidFill>
                        <a:srgbClr val="30303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0303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Calibri"/>
                          <a:cs typeface="Calibri"/>
                        </a:rPr>
                        <a:t>Command line</a:t>
                      </a:r>
                      <a:r>
                        <a:rPr lang="en-US" sz="1600" baseline="0" dirty="0">
                          <a:latin typeface="Calibri"/>
                          <a:cs typeface="Calibri"/>
                        </a:rPr>
                        <a:t> arguments to send to the Python configuration file.  Any arguments after a final – will be appended to the model-options.</a:t>
                      </a:r>
                      <a:endParaRPr lang="en-US" sz="1600" dirty="0"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30303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0303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r>
                        <a:rPr lang="en-US" sz="1500" dirty="0">
                          <a:latin typeface="Consolas"/>
                          <a:cs typeface="Consolas"/>
                        </a:rPr>
                        <a:t>--output-partition &lt;filename&gt;</a:t>
                      </a:r>
                    </a:p>
                  </a:txBody>
                  <a:tcPr>
                    <a:lnL w="12700" cap="flat" cmpd="sng" algn="ctr">
                      <a:solidFill>
                        <a:srgbClr val="30303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0303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alibri"/>
                          <a:cs typeface="Calibri"/>
                        </a:rPr>
                        <a:t>Write partitioning information</a:t>
                      </a:r>
                      <a:r>
                        <a:rPr lang="en-US" sz="1600" baseline="0" dirty="0">
                          <a:latin typeface="Calibri"/>
                          <a:cs typeface="Calibri"/>
                        </a:rPr>
                        <a:t> to &lt;filename&gt;</a:t>
                      </a:r>
                      <a:endParaRPr lang="en-US" sz="1600" dirty="0"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30303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0303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 dirty="0">
                          <a:latin typeface="Consolas"/>
                          <a:cs typeface="Consolas"/>
                        </a:rPr>
                        <a:t>--output-dot &lt;filename&gt;</a:t>
                      </a:r>
                    </a:p>
                    <a:p>
                      <a:r>
                        <a:rPr lang="en-US" sz="1500" dirty="0">
                          <a:latin typeface="Consolas"/>
                          <a:cs typeface="Consolas"/>
                        </a:rPr>
                        <a:t>--output-xml &lt;filename&gt;</a:t>
                      </a:r>
                    </a:p>
                    <a:p>
                      <a:r>
                        <a:rPr lang="en-US" sz="1500" dirty="0">
                          <a:latin typeface="Consolas"/>
                          <a:cs typeface="Consolas"/>
                        </a:rPr>
                        <a:t>--output-json &lt;filename&gt;</a:t>
                      </a:r>
                    </a:p>
                  </a:txBody>
                  <a:tcPr>
                    <a:lnL w="12700" cap="flat" cmpd="sng" algn="ctr">
                      <a:solidFill>
                        <a:srgbClr val="30303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0303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alibri"/>
                          <a:cs typeface="Calibri"/>
                        </a:rPr>
                        <a:t>Output</a:t>
                      </a:r>
                      <a:r>
                        <a:rPr lang="en-US" sz="1600" baseline="0" dirty="0">
                          <a:latin typeface="Calibri"/>
                          <a:cs typeface="Calibri"/>
                        </a:rPr>
                        <a:t> the configuration graph in various formats to &lt;filename&gt;</a:t>
                      </a:r>
                      <a:endParaRPr lang="en-US" sz="1600" dirty="0"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30303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0303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05793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BAD45C-B8AD-514D-A0D1-E88E1214B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Welcome!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CFD9437-8190-2D45-B029-C570225908B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E7A5BEB2-DD85-E546-B65C-47273CAA62F9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Part 1: Introduction to SST				</a:t>
            </a:r>
            <a:r>
              <a:rPr lang="en-US" b="1" i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1:00 – 2:30</a:t>
            </a:r>
          </a:p>
          <a:p>
            <a:pPr marL="201159" lvl="1" indent="0">
              <a:buNone/>
            </a:pPr>
            <a:r>
              <a:rPr lang="en-US" dirty="0"/>
              <a:t>SST Overview</a:t>
            </a:r>
          </a:p>
          <a:p>
            <a:pPr marL="201159" lvl="1" indent="0">
              <a:buNone/>
            </a:pPr>
            <a:r>
              <a:rPr lang="en-US" dirty="0"/>
              <a:t>SST Element Libraries: A tour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Break 								</a:t>
            </a:r>
            <a:r>
              <a:rPr lang="en-US" i="1" dirty="0"/>
              <a:t>2:30 - 3:00</a:t>
            </a:r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r>
              <a:rPr lang="en-US" dirty="0"/>
              <a:t>Part 2: Osseus						</a:t>
            </a:r>
            <a:r>
              <a:rPr lang="en-US" i="1" dirty="0"/>
              <a:t>3:00 – 3:45</a:t>
            </a:r>
          </a:p>
          <a:p>
            <a:pPr marL="0" indent="0">
              <a:buNone/>
            </a:pPr>
            <a:r>
              <a:rPr lang="en-US" dirty="0"/>
              <a:t>Part 3: Demos						</a:t>
            </a:r>
            <a:r>
              <a:rPr lang="en-US" i="1" dirty="0"/>
              <a:t>3:45 - 4:30</a:t>
            </a:r>
          </a:p>
          <a:p>
            <a:pPr marL="0" indent="0">
              <a:buNone/>
            </a:pPr>
            <a:r>
              <a:rPr lang="en-US" dirty="0"/>
              <a:t>Woo? 								</a:t>
            </a:r>
            <a:r>
              <a:rPr lang="en-US" i="1" dirty="0"/>
              <a:t>4:30 - 5:00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1589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a Simulation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Launch simulation</a:t>
            </a:r>
          </a:p>
          <a:p>
            <a:endParaRPr lang="en-US" dirty="0"/>
          </a:p>
          <a:p>
            <a:r>
              <a:rPr lang="en-US" dirty="0"/>
              <a:t>Output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We probably want more information about what happened though</a:t>
            </a:r>
          </a:p>
          <a:p>
            <a:pPr lvl="1"/>
            <a:r>
              <a:rPr lang="en-US" dirty="0"/>
              <a:t>Enable statistics!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265037" y="1564765"/>
            <a:ext cx="8034866" cy="369332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latin typeface="Consolas"/>
                <a:cs typeface="Consolas"/>
              </a:rPr>
              <a:t>$ </a:t>
            </a:r>
            <a:r>
              <a:rPr lang="en-US" dirty="0" err="1">
                <a:latin typeface="Consolas"/>
                <a:cs typeface="Consolas"/>
              </a:rPr>
              <a:t>sst</a:t>
            </a:r>
            <a:r>
              <a:rPr lang="en-US" dirty="0">
                <a:latin typeface="Consolas"/>
                <a:cs typeface="Consolas"/>
              </a:rPr>
              <a:t> demo_1.py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265036" y="2496722"/>
            <a:ext cx="8034867" cy="369332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latin typeface="Consolas"/>
                <a:cs typeface="Consolas"/>
              </a:rPr>
              <a:t>Simulation is complete, simulated time: 6.66491 us</a:t>
            </a:r>
          </a:p>
        </p:txBody>
      </p:sp>
    </p:spTree>
    <p:extLst>
      <p:ext uri="{BB962C8B-B14F-4D97-AF65-F5344CB8AC3E}">
        <p14:creationId xmlns:p14="http://schemas.microsoft.com/office/powerpoint/2010/main" val="236649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727C4-5A9A-6244-857C-2F3992D91B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Enabling Statistics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E8010F-C221-5F49-8C48-F963CDC42C0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82B2E72-B24F-C644-AD15-CA28049E879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47700" y="1109709"/>
            <a:ext cx="11049000" cy="501566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Most Components and </a:t>
            </a:r>
            <a:r>
              <a:rPr lang="en-US" dirty="0" err="1"/>
              <a:t>SubComponents</a:t>
            </a:r>
            <a:r>
              <a:rPr lang="en-US" dirty="0"/>
              <a:t> define statistics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r>
              <a:rPr lang="en-US" dirty="0"/>
              <a:t>Enable statistics in the configuration file</a:t>
            </a:r>
          </a:p>
          <a:p>
            <a:pPr lvl="1"/>
            <a:r>
              <a:rPr lang="en-US" sz="1700" dirty="0" err="1">
                <a:latin typeface="Consolas" panose="020B0609020204030204" pitchFamily="49" charset="0"/>
                <a:cs typeface="Consolas" panose="020B0609020204030204" pitchFamily="49" charset="0"/>
              </a:rPr>
              <a:t>enableAllStatisticsForAllComponents</a:t>
            </a:r>
            <a:r>
              <a:rPr lang="en-US" sz="1700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pPr lvl="1"/>
            <a:r>
              <a:rPr lang="en-US" sz="1700" dirty="0" err="1">
                <a:latin typeface="Consolas" panose="020B0609020204030204" pitchFamily="49" charset="0"/>
                <a:cs typeface="Consolas" panose="020B0609020204030204" pitchFamily="49" charset="0"/>
              </a:rPr>
              <a:t>enableAllStatisticsForComponentType</a:t>
            </a:r>
            <a:r>
              <a:rPr lang="en-US" sz="1700" dirty="0">
                <a:latin typeface="Consolas" panose="020B0609020204030204" pitchFamily="49" charset="0"/>
                <a:cs typeface="Consolas" panose="020B0609020204030204" pitchFamily="49" charset="0"/>
              </a:rPr>
              <a:t>(type)</a:t>
            </a:r>
          </a:p>
          <a:p>
            <a:pPr lvl="1"/>
            <a:r>
              <a:rPr lang="en-US" sz="1700" dirty="0" err="1">
                <a:latin typeface="Consolas" panose="020B0609020204030204" pitchFamily="49" charset="0"/>
                <a:cs typeface="Consolas" panose="020B0609020204030204" pitchFamily="49" charset="0"/>
              </a:rPr>
              <a:t>enableAllStatisticsForComponentName</a:t>
            </a:r>
            <a:r>
              <a:rPr lang="en-US" sz="1700" dirty="0">
                <a:latin typeface="Consolas" panose="020B0609020204030204" pitchFamily="49" charset="0"/>
                <a:cs typeface="Consolas" panose="020B0609020204030204" pitchFamily="49" charset="0"/>
              </a:rPr>
              <a:t>(name)</a:t>
            </a:r>
          </a:p>
          <a:p>
            <a:pPr lvl="1"/>
            <a:r>
              <a:rPr lang="en-US" sz="1700" dirty="0" err="1">
                <a:latin typeface="Consolas" panose="020B0609020204030204" pitchFamily="49" charset="0"/>
                <a:cs typeface="Consolas" panose="020B0609020204030204" pitchFamily="49" charset="0"/>
              </a:rPr>
              <a:t>setStatisticLoadLevel</a:t>
            </a:r>
            <a:r>
              <a:rPr lang="en-US" sz="1700" dirty="0">
                <a:latin typeface="Consolas" panose="020B0609020204030204" pitchFamily="49" charset="0"/>
                <a:cs typeface="Consolas" panose="020B0609020204030204" pitchFamily="49" charset="0"/>
              </a:rPr>
              <a:t>(level)</a:t>
            </a:r>
          </a:p>
          <a:p>
            <a:r>
              <a:rPr lang="en-US" dirty="0"/>
              <a:t>Configure output</a:t>
            </a:r>
          </a:p>
          <a:p>
            <a:pPr lvl="1"/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setStatisticOutput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(“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sst.output_type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”)</a:t>
            </a:r>
          </a:p>
          <a:p>
            <a:pPr lvl="1"/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setStatisticOutputOptions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({“option” : “value”, })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A2D6B27C-CCC0-BB4B-9A28-FDA3D3DCD6B6}"/>
              </a:ext>
            </a:extLst>
          </p:cNvPr>
          <p:cNvSpPr txBox="1">
            <a:spLocks/>
          </p:cNvSpPr>
          <p:nvPr/>
        </p:nvSpPr>
        <p:spPr>
          <a:xfrm>
            <a:off x="6123154" y="3456492"/>
            <a:ext cx="5611652" cy="880534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182880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System Font Regular"/>
              <a:buChar char="◦"/>
              <a:defRPr sz="2400" kern="1200">
                <a:solidFill>
                  <a:schemeClr val="tx1"/>
                </a:solidFill>
                <a:latin typeface="Gill Sans MT" panose="020B0502020104020203" pitchFamily="34" charset="77"/>
                <a:ea typeface="Gill Sans MT" panose="020B0502020104020203" pitchFamily="34" charset="77"/>
                <a:cs typeface="Gill Sans MT" panose="020B0502020104020203" pitchFamily="34" charset="77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2200" kern="1200">
                <a:solidFill>
                  <a:schemeClr val="tx1"/>
                </a:solidFill>
                <a:latin typeface="Gill Sans MT" panose="020B0502020104020203" pitchFamily="34" charset="77"/>
                <a:ea typeface="Gill Sans MT" panose="020B0502020104020203" pitchFamily="34" charset="77"/>
                <a:cs typeface="Gill Sans MT" panose="020B0502020104020203" pitchFamily="34" charset="77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2000" kern="1200">
                <a:solidFill>
                  <a:schemeClr val="tx1"/>
                </a:solidFill>
                <a:latin typeface="Gill Sans MT" panose="020B0502020104020203" pitchFamily="34" charset="77"/>
                <a:ea typeface="Gill Sans MT" panose="020B0502020104020203" pitchFamily="34" charset="77"/>
                <a:cs typeface="Gill Sans MT" panose="020B0502020104020203" pitchFamily="34" charset="77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ill Sans MT" panose="020B0502020104020203" pitchFamily="34" charset="77"/>
                <a:ea typeface="Gill Sans MT" panose="020B0502020104020203" pitchFamily="34" charset="77"/>
                <a:cs typeface="Gill Sans MT" panose="020B0502020104020203" pitchFamily="34" charset="77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600" kern="1200">
                <a:solidFill>
                  <a:schemeClr val="tx1"/>
                </a:solidFill>
                <a:latin typeface="Gill Sans MT" panose="020B0502020104020203" pitchFamily="34" charset="77"/>
                <a:ea typeface="Gill Sans MT" panose="020B0502020104020203" pitchFamily="34" charset="77"/>
                <a:cs typeface="Gill Sans MT" panose="020B0502020104020203" pitchFamily="34" charset="77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1700" dirty="0" err="1">
                <a:latin typeface="Consolas" charset="0"/>
                <a:ea typeface="Consolas" charset="0"/>
                <a:cs typeface="Consolas" charset="0"/>
              </a:rPr>
              <a:t>enableStatisticForComponentName</a:t>
            </a:r>
            <a:r>
              <a:rPr lang="en-US" sz="1700" dirty="0">
                <a:latin typeface="Consolas" charset="0"/>
                <a:ea typeface="Consolas" charset="0"/>
                <a:cs typeface="Consolas" charset="0"/>
              </a:rPr>
              <a:t>(name, stat)</a:t>
            </a:r>
          </a:p>
          <a:p>
            <a:pPr lvl="1"/>
            <a:r>
              <a:rPr lang="en-US" sz="1700" dirty="0" err="1">
                <a:latin typeface="Consolas" charset="0"/>
                <a:ea typeface="Consolas" charset="0"/>
                <a:cs typeface="Consolas" charset="0"/>
              </a:rPr>
              <a:t>enableStatisticForComponentType</a:t>
            </a:r>
            <a:r>
              <a:rPr lang="en-US" sz="1700" dirty="0">
                <a:latin typeface="Consolas" charset="0"/>
                <a:ea typeface="Consolas" charset="0"/>
                <a:cs typeface="Consolas" charset="0"/>
              </a:rPr>
              <a:t>(type, stat)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724570-48BD-CC41-B08C-5F8D115D8C82}"/>
              </a:ext>
            </a:extLst>
          </p:cNvPr>
          <p:cNvSpPr txBox="1"/>
          <p:nvPr/>
        </p:nvSpPr>
        <p:spPr>
          <a:xfrm>
            <a:off x="904626" y="1506201"/>
            <a:ext cx="10785552" cy="1569660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nsolas"/>
                <a:cs typeface="Consolas"/>
              </a:rPr>
              <a:t>$ sst-info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  <a:latin typeface="Consolas"/>
                <a:cs typeface="Consolas"/>
              </a:rPr>
              <a:t>memHierarchy.Cach</a:t>
            </a:r>
            <a:r>
              <a:rPr lang="en-US" dirty="0" err="1">
                <a:solidFill>
                  <a:schemeClr val="accent1"/>
                </a:solidFill>
                <a:latin typeface="Consolas"/>
                <a:cs typeface="Consolas"/>
              </a:rPr>
              <a:t>e</a:t>
            </a:r>
            <a:endParaRPr lang="en-US" dirty="0">
              <a:latin typeface="Consolas"/>
              <a:cs typeface="Consolas"/>
            </a:endParaRPr>
          </a:p>
          <a:p>
            <a:r>
              <a:rPr lang="en-US" dirty="0">
                <a:latin typeface="Consolas"/>
                <a:cs typeface="Consolas"/>
              </a:rPr>
              <a:t>    …</a:t>
            </a: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Statistics (43 total)</a:t>
            </a: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         </a:t>
            </a:r>
            <a:r>
              <a:rPr kumimoji="0" lang="en-US" sz="15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TotalEventsReceived</a:t>
            </a: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: Total number of events received,  (units = "events") Enable level = 1</a:t>
            </a:r>
          </a:p>
          <a:p>
            <a:r>
              <a:rPr lang="en-US" sz="1500" dirty="0">
                <a:latin typeface="Consolas"/>
                <a:cs typeface="Consolas"/>
              </a:rPr>
              <a:t>         </a:t>
            </a:r>
            <a:r>
              <a:rPr lang="en-US" sz="1500" dirty="0" err="1">
                <a:latin typeface="Consolas"/>
                <a:cs typeface="Consolas"/>
              </a:rPr>
              <a:t>CacheHits</a:t>
            </a:r>
            <a:r>
              <a:rPr lang="en-US" sz="1500" dirty="0">
                <a:latin typeface="Consolas"/>
                <a:cs typeface="Consolas"/>
              </a:rPr>
              <a:t>: Total number of cache hits, (units = count) Enable Level = 1</a:t>
            </a:r>
          </a:p>
          <a:p>
            <a:r>
              <a:rPr lang="en-US" sz="1500" dirty="0">
                <a:latin typeface="Consolas"/>
                <a:cs typeface="Consolas"/>
              </a:rPr>
              <a:t>         </a:t>
            </a:r>
            <a:r>
              <a:rPr lang="en-US" sz="1500" dirty="0" err="1">
                <a:latin typeface="Consolas"/>
                <a:cs typeface="Consolas"/>
              </a:rPr>
              <a:t>latency_GetS_hit</a:t>
            </a:r>
            <a:r>
              <a:rPr lang="en-US" sz="1500" dirty="0">
                <a:latin typeface="Consolas"/>
                <a:cs typeface="Consolas"/>
              </a:rPr>
              <a:t>: Latency for read hits, (units = cycles) Enable level = 1</a:t>
            </a:r>
          </a:p>
        </p:txBody>
      </p:sp>
    </p:spTree>
    <p:extLst>
      <p:ext uri="{BB962C8B-B14F-4D97-AF65-F5344CB8AC3E}">
        <p14:creationId xmlns:p14="http://schemas.microsoft.com/office/powerpoint/2010/main" val="2798709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5472D7-00C1-C843-A741-5D78F3D4A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With Statistics Enabled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2D9DA1-7D07-7349-9E4F-2148306D773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F1C7296-7B57-4243-B3CF-F8D9B0CF6353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Let’s enable statistics for all components</a:t>
            </a:r>
          </a:p>
          <a:p>
            <a:pPr lvl="1"/>
            <a:r>
              <a:rPr lang="en-US" dirty="0"/>
              <a:t>Caches have A LOT of statistics so send the output to a CSV file</a:t>
            </a:r>
          </a:p>
          <a:p>
            <a:pPr lvl="1"/>
            <a:r>
              <a:rPr lang="en-US" dirty="0"/>
              <a:t>Other options: </a:t>
            </a:r>
            <a:r>
              <a:rPr lang="en-US" dirty="0" err="1"/>
              <a:t>sst.statoutput</a:t>
            </a:r>
            <a:r>
              <a:rPr lang="en-US" i="1" dirty="0" err="1"/>
              <a:t>X</a:t>
            </a:r>
            <a:r>
              <a:rPr lang="en-US" dirty="0"/>
              <a:t> where X=</a:t>
            </a:r>
          </a:p>
          <a:p>
            <a:pPr lvl="2"/>
            <a:r>
              <a:rPr lang="en-US" dirty="0"/>
              <a:t>console</a:t>
            </a:r>
          </a:p>
          <a:p>
            <a:pPr lvl="2"/>
            <a:r>
              <a:rPr lang="en-US" dirty="0"/>
              <a:t>json</a:t>
            </a: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FEDFAD-C7DD-314A-B3BA-366E834D8609}"/>
              </a:ext>
            </a:extLst>
          </p:cNvPr>
          <p:cNvSpPr txBox="1"/>
          <p:nvPr/>
        </p:nvSpPr>
        <p:spPr>
          <a:xfrm>
            <a:off x="685800" y="3760952"/>
            <a:ext cx="9358652" cy="2462213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200" dirty="0" err="1">
                <a:latin typeface="Consolas"/>
                <a:cs typeface="Consolas"/>
              </a:rPr>
              <a:t>sst.setStatisticOutput</a:t>
            </a:r>
            <a:r>
              <a:rPr lang="en-US" sz="2200" dirty="0">
                <a:latin typeface="Consolas"/>
                <a:cs typeface="Consolas"/>
              </a:rPr>
              <a:t>(“</a:t>
            </a:r>
            <a:r>
              <a:rPr lang="en-US" sz="2200" dirty="0" err="1">
                <a:latin typeface="Consolas"/>
                <a:cs typeface="Consolas"/>
              </a:rPr>
              <a:t>sst.statoutputcsv</a:t>
            </a:r>
            <a:r>
              <a:rPr lang="en-US" sz="2200" dirty="0">
                <a:latin typeface="Consolas"/>
                <a:cs typeface="Consolas"/>
              </a:rPr>
              <a:t>”)</a:t>
            </a:r>
          </a:p>
          <a:p>
            <a:endParaRPr lang="en-US" sz="2200" dirty="0">
              <a:latin typeface="Consolas"/>
              <a:cs typeface="Consolas"/>
            </a:endParaRPr>
          </a:p>
          <a:p>
            <a:r>
              <a:rPr lang="en-US" sz="2200" dirty="0" err="1">
                <a:latin typeface="Consolas"/>
                <a:cs typeface="Consolas"/>
              </a:rPr>
              <a:t>sst.setStatisticOutputOptions</a:t>
            </a:r>
            <a:r>
              <a:rPr lang="en-US" sz="2200" dirty="0">
                <a:latin typeface="Consolas"/>
                <a:cs typeface="Consolas"/>
              </a:rPr>
              <a:t>({ “</a:t>
            </a:r>
            <a:r>
              <a:rPr lang="en-US" sz="2200" dirty="0" err="1">
                <a:latin typeface="Consolas"/>
                <a:cs typeface="Consolas"/>
              </a:rPr>
              <a:t>filepath</a:t>
            </a:r>
            <a:r>
              <a:rPr lang="en-US" sz="2200" dirty="0">
                <a:latin typeface="Consolas"/>
                <a:cs typeface="Consolas"/>
              </a:rPr>
              <a:t>” : “</a:t>
            </a:r>
            <a:r>
              <a:rPr lang="en-US" sz="2200" dirty="0" err="1">
                <a:latin typeface="Consolas"/>
                <a:cs typeface="Consolas"/>
              </a:rPr>
              <a:t>stats.csv</a:t>
            </a:r>
            <a:r>
              <a:rPr lang="en-US" sz="2200" dirty="0">
                <a:latin typeface="Consolas"/>
                <a:cs typeface="Consolas"/>
              </a:rPr>
              <a:t>” })</a:t>
            </a:r>
          </a:p>
          <a:p>
            <a:endParaRPr lang="en-US" sz="2200" dirty="0">
              <a:latin typeface="Consolas"/>
              <a:cs typeface="Consolas"/>
            </a:endParaRPr>
          </a:p>
          <a:p>
            <a:r>
              <a:rPr lang="en-US" sz="2200" dirty="0" err="1">
                <a:latin typeface="Consolas"/>
                <a:cs typeface="Consolas"/>
              </a:rPr>
              <a:t>sst.setStatisticLoadLevel</a:t>
            </a:r>
            <a:r>
              <a:rPr lang="en-US" sz="2200" dirty="0">
                <a:latin typeface="Consolas"/>
                <a:cs typeface="Consolas"/>
              </a:rPr>
              <a:t>(5)</a:t>
            </a:r>
          </a:p>
          <a:p>
            <a:endParaRPr lang="en-US" sz="2200" dirty="0">
              <a:latin typeface="Consolas"/>
              <a:cs typeface="Consolas"/>
            </a:endParaRPr>
          </a:p>
          <a:p>
            <a:r>
              <a:rPr lang="en-US" sz="2200" dirty="0" err="1">
                <a:latin typeface="Consolas"/>
                <a:cs typeface="Consolas"/>
              </a:rPr>
              <a:t>sst.enableAllStatisticsForAllComponents</a:t>
            </a:r>
            <a:r>
              <a:rPr lang="en-US" sz="2200" dirty="0">
                <a:latin typeface="Consolas"/>
                <a:cs typeface="Consolas"/>
              </a:rPr>
              <a:t>()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4B46BB1F-BBDF-E048-927C-BF2065A2331D}"/>
              </a:ext>
            </a:extLst>
          </p:cNvPr>
          <p:cNvSpPr txBox="1">
            <a:spLocks/>
          </p:cNvSpPr>
          <p:nvPr/>
        </p:nvSpPr>
        <p:spPr>
          <a:xfrm>
            <a:off x="2300421" y="2167679"/>
            <a:ext cx="3064705" cy="133052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182880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System Font Regular"/>
              <a:buChar char="◦"/>
              <a:defRPr sz="2400" kern="1200">
                <a:solidFill>
                  <a:schemeClr val="tx1"/>
                </a:solidFill>
                <a:latin typeface="Gill Sans MT" panose="020B0502020104020203" pitchFamily="34" charset="77"/>
                <a:ea typeface="Gill Sans MT" panose="020B0502020104020203" pitchFamily="34" charset="77"/>
                <a:cs typeface="Gill Sans MT" panose="020B0502020104020203" pitchFamily="34" charset="77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2200" kern="1200">
                <a:solidFill>
                  <a:schemeClr val="tx1"/>
                </a:solidFill>
                <a:latin typeface="Gill Sans MT" panose="020B0502020104020203" pitchFamily="34" charset="77"/>
                <a:ea typeface="Gill Sans MT" panose="020B0502020104020203" pitchFamily="34" charset="77"/>
                <a:cs typeface="Gill Sans MT" panose="020B0502020104020203" pitchFamily="34" charset="77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2000" kern="1200">
                <a:solidFill>
                  <a:schemeClr val="tx1"/>
                </a:solidFill>
                <a:latin typeface="Gill Sans MT" panose="020B0502020104020203" pitchFamily="34" charset="77"/>
                <a:ea typeface="Gill Sans MT" panose="020B0502020104020203" pitchFamily="34" charset="77"/>
                <a:cs typeface="Gill Sans MT" panose="020B0502020104020203" pitchFamily="34" charset="77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ill Sans MT" panose="020B0502020104020203" pitchFamily="34" charset="77"/>
                <a:ea typeface="Gill Sans MT" panose="020B0502020104020203" pitchFamily="34" charset="77"/>
                <a:cs typeface="Gill Sans MT" panose="020B0502020104020203" pitchFamily="34" charset="77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600" kern="1200">
                <a:solidFill>
                  <a:schemeClr val="tx1"/>
                </a:solidFill>
                <a:latin typeface="Gill Sans MT" panose="020B0502020104020203" pitchFamily="34" charset="77"/>
                <a:ea typeface="Gill Sans MT" panose="020B0502020104020203" pitchFamily="34" charset="77"/>
                <a:cs typeface="Gill Sans MT" panose="020B0502020104020203" pitchFamily="34" charset="77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2"/>
            <a:r>
              <a:rPr lang="en-US" dirty="0"/>
              <a:t>txt</a:t>
            </a:r>
          </a:p>
          <a:p>
            <a:pPr lvl="2"/>
            <a:r>
              <a:rPr lang="en-US" dirty="0"/>
              <a:t>hdf5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319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a Simulation – Add Statistics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dirty="0"/>
              <a:t>Copy configuration</a:t>
            </a:r>
          </a:p>
          <a:p>
            <a:endParaRPr lang="en-US" dirty="0"/>
          </a:p>
          <a:p>
            <a:r>
              <a:rPr lang="en-US" dirty="0"/>
              <a:t>Add statistics to new configuration</a:t>
            </a:r>
          </a:p>
          <a:p>
            <a:endParaRPr lang="en-US" dirty="0"/>
          </a:p>
          <a:p>
            <a:r>
              <a:rPr lang="en-US" dirty="0"/>
              <a:t>Launch simulation</a:t>
            </a:r>
          </a:p>
          <a:p>
            <a:endParaRPr lang="en-US" dirty="0"/>
          </a:p>
          <a:p>
            <a:r>
              <a:rPr lang="en-US" dirty="0"/>
              <a:t>Take a minute to look at the statistics</a:t>
            </a:r>
          </a:p>
          <a:p>
            <a:pPr lvl="1"/>
            <a:r>
              <a:rPr lang="en-US" dirty="0"/>
              <a:t>Can you calculate the L1 memory bandwidth?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265037" y="1564765"/>
            <a:ext cx="8034866" cy="369332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latin typeface="Consolas"/>
                <a:cs typeface="Consolas"/>
              </a:rPr>
              <a:t>$ </a:t>
            </a:r>
            <a:r>
              <a:rPr lang="en-US" dirty="0" err="1">
                <a:latin typeface="Consolas"/>
                <a:cs typeface="Consolas"/>
              </a:rPr>
              <a:t>cp</a:t>
            </a:r>
            <a:r>
              <a:rPr lang="en-US" dirty="0">
                <a:latin typeface="Consolas"/>
                <a:cs typeface="Consolas"/>
              </a:rPr>
              <a:t> demo_1.py demo_2.py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265036" y="2496722"/>
            <a:ext cx="8034867" cy="36933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latin typeface="Consolas"/>
                <a:cs typeface="Consolas"/>
              </a:rPr>
              <a:t>What should you add?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265036" y="3428679"/>
            <a:ext cx="8034866" cy="369332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latin typeface="Consolas"/>
                <a:cs typeface="Consolas"/>
              </a:rPr>
              <a:t>$ </a:t>
            </a:r>
            <a:r>
              <a:rPr lang="en-US" dirty="0" err="1">
                <a:latin typeface="Consolas"/>
                <a:cs typeface="Consolas"/>
              </a:rPr>
              <a:t>sst</a:t>
            </a:r>
            <a:r>
              <a:rPr lang="en-US" dirty="0">
                <a:latin typeface="Consolas"/>
                <a:cs typeface="Consolas"/>
              </a:rPr>
              <a:t> demo_2.py</a:t>
            </a:r>
          </a:p>
        </p:txBody>
      </p:sp>
    </p:spTree>
    <p:extLst>
      <p:ext uri="{BB962C8B-B14F-4D97-AF65-F5344CB8AC3E}">
        <p14:creationId xmlns:p14="http://schemas.microsoft.com/office/powerpoint/2010/main" val="2377715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SST in Parallel</a:t>
            </a:r>
          </a:p>
        </p:txBody>
      </p:sp>
      <p:sp>
        <p:nvSpPr>
          <p:cNvPr id="51" name="Slide Number Placeholder 5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SST was designed from the ground up to enable </a:t>
            </a:r>
          </a:p>
          <a:p>
            <a:r>
              <a:rPr lang="en-US" dirty="0"/>
              <a:t>scalable, parallel simulations</a:t>
            </a:r>
          </a:p>
          <a:p>
            <a:r>
              <a:rPr lang="en-US" dirty="0"/>
              <a:t>Components distributed among MPI ranks/threads</a:t>
            </a:r>
          </a:p>
          <a:p>
            <a:pPr lvl="1"/>
            <a:r>
              <a:rPr lang="en-US" dirty="0"/>
              <a:t>Link latency controls synchronization rate</a:t>
            </a:r>
          </a:p>
          <a:p>
            <a:pPr lvl="1"/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3D6B98A-8CE6-894D-BB64-0A15B393FD00}"/>
              </a:ext>
            </a:extLst>
          </p:cNvPr>
          <p:cNvGrpSpPr/>
          <p:nvPr/>
        </p:nvGrpSpPr>
        <p:grpSpPr>
          <a:xfrm>
            <a:off x="8045530" y="891955"/>
            <a:ext cx="3820831" cy="5318745"/>
            <a:chOff x="7194517" y="810728"/>
            <a:chExt cx="3820831" cy="5318745"/>
          </a:xfrm>
        </p:grpSpPr>
        <p:sp>
          <p:nvSpPr>
            <p:cNvPr id="5" name="Rectangle 4"/>
            <p:cNvSpPr/>
            <p:nvPr/>
          </p:nvSpPr>
          <p:spPr>
            <a:xfrm>
              <a:off x="7194517" y="810728"/>
              <a:ext cx="3820831" cy="2259541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7194517" y="3869932"/>
              <a:ext cx="3820831" cy="2259541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7246205" y="891955"/>
              <a:ext cx="3706703" cy="2104473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r>
                <a:rPr lang="en-US" sz="1100" dirty="0">
                  <a:solidFill>
                    <a:schemeClr val="tx1"/>
                  </a:solidFill>
                </a:rPr>
                <a:t>MPI Rank 0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7246205" y="3941107"/>
              <a:ext cx="915599" cy="2104473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r>
                <a:rPr lang="en-US" sz="1100" dirty="0">
                  <a:solidFill>
                    <a:schemeClr val="tx1"/>
                  </a:solidFill>
                </a:rPr>
                <a:t>MPI Rank 0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8176573" y="3941107"/>
              <a:ext cx="915599" cy="2104473"/>
            </a:xfrm>
            <a:prstGeom prst="rect">
              <a:avLst/>
            </a:prstGeom>
            <a:solidFill>
              <a:schemeClr val="accent6">
                <a:lumMod val="40000"/>
                <a:lumOff val="60000"/>
                <a:alpha val="8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r>
                <a:rPr lang="en-US" sz="1100" dirty="0">
                  <a:solidFill>
                    <a:schemeClr val="tx1"/>
                  </a:solidFill>
                </a:rPr>
                <a:t>MPI Rank 1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9106941" y="3941107"/>
              <a:ext cx="915599" cy="2104473"/>
            </a:xfrm>
            <a:prstGeom prst="rect">
              <a:avLst/>
            </a:prstGeom>
            <a:solidFill>
              <a:schemeClr val="accent6">
                <a:alpha val="77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r>
                <a:rPr lang="en-US" sz="1100" dirty="0">
                  <a:solidFill>
                    <a:schemeClr val="tx1"/>
                  </a:solidFill>
                </a:rPr>
                <a:t>MPI Rank 2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0037309" y="3941107"/>
              <a:ext cx="915599" cy="2104473"/>
            </a:xfrm>
            <a:prstGeom prst="rect">
              <a:avLst/>
            </a:prstGeom>
            <a:solidFill>
              <a:schemeClr val="accent6">
                <a:lumMod val="75000"/>
                <a:alpha val="69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r>
                <a:rPr lang="en-US" sz="1100" dirty="0">
                  <a:solidFill>
                    <a:schemeClr val="tx1"/>
                  </a:solidFill>
                </a:rPr>
                <a:t>MPI Rank 3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7361103" y="4014971"/>
              <a:ext cx="685800" cy="6858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Comp0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8291471" y="4014971"/>
              <a:ext cx="685800" cy="6858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Comp2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9221839" y="4014971"/>
              <a:ext cx="685800" cy="6858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Comp4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0152206" y="4014971"/>
              <a:ext cx="685800" cy="6858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Comp6</a:t>
              </a: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7361103" y="4882707"/>
              <a:ext cx="685800" cy="6858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Comp1</a:t>
              </a: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8291471" y="4882707"/>
              <a:ext cx="685800" cy="6858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Comp3</a:t>
              </a: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9221839" y="4882707"/>
              <a:ext cx="685800" cy="6858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Comp5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0152206" y="4882707"/>
              <a:ext cx="685800" cy="6858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Comp7</a:t>
              </a:r>
            </a:p>
          </p:txBody>
        </p:sp>
        <p:cxnSp>
          <p:nvCxnSpPr>
            <p:cNvPr id="20" name="Straight Arrow Connector 19"/>
            <p:cNvCxnSpPr>
              <a:stCxn id="12" idx="3"/>
              <a:endCxn id="13" idx="1"/>
            </p:cNvCxnSpPr>
            <p:nvPr/>
          </p:nvCxnSpPr>
          <p:spPr>
            <a:xfrm>
              <a:off x="8046903" y="4357871"/>
              <a:ext cx="244568" cy="0"/>
            </a:xfrm>
            <a:prstGeom prst="straightConnector1">
              <a:avLst/>
            </a:prstGeom>
            <a:ln>
              <a:solidFill>
                <a:schemeClr val="accent5"/>
              </a:solidFill>
              <a:headEnd type="stealth"/>
              <a:tailEnd type="stealt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>
              <a:stCxn id="16" idx="3"/>
              <a:endCxn id="17" idx="1"/>
            </p:cNvCxnSpPr>
            <p:nvPr/>
          </p:nvCxnSpPr>
          <p:spPr>
            <a:xfrm>
              <a:off x="8046903" y="5225607"/>
              <a:ext cx="244568" cy="0"/>
            </a:xfrm>
            <a:prstGeom prst="straightConnector1">
              <a:avLst/>
            </a:prstGeom>
            <a:ln>
              <a:solidFill>
                <a:schemeClr val="accent5"/>
              </a:solidFill>
              <a:headEnd type="stealth"/>
              <a:tailEnd type="stealt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>
              <a:stCxn id="17" idx="3"/>
              <a:endCxn id="18" idx="1"/>
            </p:cNvCxnSpPr>
            <p:nvPr/>
          </p:nvCxnSpPr>
          <p:spPr>
            <a:xfrm>
              <a:off x="8977271" y="5225607"/>
              <a:ext cx="244568" cy="0"/>
            </a:xfrm>
            <a:prstGeom prst="straightConnector1">
              <a:avLst/>
            </a:prstGeom>
            <a:ln>
              <a:solidFill>
                <a:schemeClr val="accent5"/>
              </a:solidFill>
              <a:headEnd type="stealth"/>
              <a:tailEnd type="stealt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>
              <a:stCxn id="18" idx="3"/>
              <a:endCxn id="19" idx="1"/>
            </p:cNvCxnSpPr>
            <p:nvPr/>
          </p:nvCxnSpPr>
          <p:spPr>
            <a:xfrm>
              <a:off x="9907641" y="5225607"/>
              <a:ext cx="244567" cy="0"/>
            </a:xfrm>
            <a:prstGeom prst="straightConnector1">
              <a:avLst/>
            </a:prstGeom>
            <a:ln>
              <a:solidFill>
                <a:schemeClr val="accent5"/>
              </a:solidFill>
              <a:headEnd type="stealth"/>
              <a:tailEnd type="stealt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>
              <a:stCxn id="14" idx="3"/>
              <a:endCxn id="15" idx="1"/>
            </p:cNvCxnSpPr>
            <p:nvPr/>
          </p:nvCxnSpPr>
          <p:spPr>
            <a:xfrm>
              <a:off x="9907641" y="4357871"/>
              <a:ext cx="244567" cy="0"/>
            </a:xfrm>
            <a:prstGeom prst="straightConnector1">
              <a:avLst/>
            </a:prstGeom>
            <a:ln>
              <a:solidFill>
                <a:schemeClr val="accent5"/>
              </a:solidFill>
              <a:headEnd type="stealth"/>
              <a:tailEnd type="stealt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>
              <a:stCxn id="13" idx="3"/>
              <a:endCxn id="14" idx="1"/>
            </p:cNvCxnSpPr>
            <p:nvPr/>
          </p:nvCxnSpPr>
          <p:spPr>
            <a:xfrm>
              <a:off x="8977271" y="4357871"/>
              <a:ext cx="244568" cy="0"/>
            </a:xfrm>
            <a:prstGeom prst="straightConnector1">
              <a:avLst/>
            </a:prstGeom>
            <a:ln>
              <a:solidFill>
                <a:schemeClr val="accent5"/>
              </a:solidFill>
              <a:headEnd type="stealth"/>
              <a:tailEnd type="stealt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>
              <a:stCxn id="12" idx="2"/>
              <a:endCxn id="16" idx="0"/>
            </p:cNvCxnSpPr>
            <p:nvPr/>
          </p:nvCxnSpPr>
          <p:spPr>
            <a:xfrm>
              <a:off x="7704003" y="4700771"/>
              <a:ext cx="0" cy="181936"/>
            </a:xfrm>
            <a:prstGeom prst="straightConnector1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  <a:headEnd type="stealth"/>
              <a:tailEnd type="stealt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>
              <a:stCxn id="13" idx="2"/>
              <a:endCxn id="17" idx="0"/>
            </p:cNvCxnSpPr>
            <p:nvPr/>
          </p:nvCxnSpPr>
          <p:spPr>
            <a:xfrm>
              <a:off x="8634371" y="4700771"/>
              <a:ext cx="0" cy="181936"/>
            </a:xfrm>
            <a:prstGeom prst="straightConnector1">
              <a:avLst/>
            </a:prstGeom>
            <a:ln>
              <a:solidFill>
                <a:schemeClr val="accent5"/>
              </a:solidFill>
              <a:headEnd type="stealth"/>
              <a:tailEnd type="stealt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>
              <a:stCxn id="14" idx="2"/>
              <a:endCxn id="18" idx="0"/>
            </p:cNvCxnSpPr>
            <p:nvPr/>
          </p:nvCxnSpPr>
          <p:spPr>
            <a:xfrm>
              <a:off x="9564739" y="4700771"/>
              <a:ext cx="0" cy="181936"/>
            </a:xfrm>
            <a:prstGeom prst="straightConnector1">
              <a:avLst/>
            </a:prstGeom>
            <a:ln>
              <a:solidFill>
                <a:schemeClr val="accent5"/>
              </a:solidFill>
              <a:headEnd type="stealth"/>
              <a:tailEnd type="stealt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>
              <a:stCxn id="15" idx="2"/>
              <a:endCxn id="19" idx="0"/>
            </p:cNvCxnSpPr>
            <p:nvPr/>
          </p:nvCxnSpPr>
          <p:spPr>
            <a:xfrm>
              <a:off x="10495106" y="4700771"/>
              <a:ext cx="0" cy="181936"/>
            </a:xfrm>
            <a:prstGeom prst="straightConnector1">
              <a:avLst/>
            </a:prstGeom>
            <a:ln>
              <a:solidFill>
                <a:schemeClr val="accent5"/>
              </a:solidFill>
              <a:headEnd type="stealth"/>
              <a:tailEnd type="stealt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Rectangle 29"/>
            <p:cNvSpPr/>
            <p:nvPr/>
          </p:nvSpPr>
          <p:spPr>
            <a:xfrm>
              <a:off x="7361103" y="981942"/>
              <a:ext cx="685800" cy="6858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Comp0</a:t>
              </a: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8291471" y="981942"/>
              <a:ext cx="685800" cy="6858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Comp2</a:t>
              </a: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9221839" y="981942"/>
              <a:ext cx="685800" cy="6858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Comp4</a:t>
              </a: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10152206" y="981942"/>
              <a:ext cx="685800" cy="6858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Comp6</a:t>
              </a: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7361103" y="1849678"/>
              <a:ext cx="685800" cy="6858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Comp1</a:t>
              </a: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8291471" y="1849678"/>
              <a:ext cx="685800" cy="6858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Comp3</a:t>
              </a: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9221839" y="1849678"/>
              <a:ext cx="685800" cy="6858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Comp5</a:t>
              </a: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10152206" y="1849678"/>
              <a:ext cx="685800" cy="6858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Comp7</a:t>
              </a:r>
            </a:p>
          </p:txBody>
        </p:sp>
        <p:cxnSp>
          <p:nvCxnSpPr>
            <p:cNvPr id="38" name="Straight Arrow Connector 37"/>
            <p:cNvCxnSpPr>
              <a:stCxn id="30" idx="3"/>
              <a:endCxn id="31" idx="1"/>
            </p:cNvCxnSpPr>
            <p:nvPr/>
          </p:nvCxnSpPr>
          <p:spPr>
            <a:xfrm>
              <a:off x="8046903" y="1324842"/>
              <a:ext cx="244568" cy="0"/>
            </a:xfrm>
            <a:prstGeom prst="straightConnector1">
              <a:avLst/>
            </a:prstGeom>
            <a:ln>
              <a:solidFill>
                <a:schemeClr val="accent5"/>
              </a:solidFill>
              <a:headEnd type="stealth"/>
              <a:tailEnd type="stealt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>
              <a:stCxn id="34" idx="3"/>
              <a:endCxn id="35" idx="1"/>
            </p:cNvCxnSpPr>
            <p:nvPr/>
          </p:nvCxnSpPr>
          <p:spPr>
            <a:xfrm>
              <a:off x="8046903" y="2192578"/>
              <a:ext cx="244568" cy="0"/>
            </a:xfrm>
            <a:prstGeom prst="straightConnector1">
              <a:avLst/>
            </a:prstGeom>
            <a:ln>
              <a:solidFill>
                <a:schemeClr val="accent5"/>
              </a:solidFill>
              <a:headEnd type="stealth"/>
              <a:tailEnd type="stealt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>
              <a:stCxn id="35" idx="3"/>
              <a:endCxn id="36" idx="1"/>
            </p:cNvCxnSpPr>
            <p:nvPr/>
          </p:nvCxnSpPr>
          <p:spPr>
            <a:xfrm>
              <a:off x="8977271" y="2192578"/>
              <a:ext cx="244568" cy="0"/>
            </a:xfrm>
            <a:prstGeom prst="straightConnector1">
              <a:avLst/>
            </a:prstGeom>
            <a:ln>
              <a:solidFill>
                <a:schemeClr val="accent5"/>
              </a:solidFill>
              <a:headEnd type="stealth"/>
              <a:tailEnd type="stealt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>
              <a:stCxn id="36" idx="3"/>
              <a:endCxn id="37" idx="1"/>
            </p:cNvCxnSpPr>
            <p:nvPr/>
          </p:nvCxnSpPr>
          <p:spPr>
            <a:xfrm>
              <a:off x="9907641" y="2192578"/>
              <a:ext cx="244567" cy="0"/>
            </a:xfrm>
            <a:prstGeom prst="straightConnector1">
              <a:avLst/>
            </a:prstGeom>
            <a:ln>
              <a:solidFill>
                <a:schemeClr val="accent5"/>
              </a:solidFill>
              <a:headEnd type="stealth"/>
              <a:tailEnd type="stealt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>
              <a:stCxn id="32" idx="3"/>
              <a:endCxn id="33" idx="1"/>
            </p:cNvCxnSpPr>
            <p:nvPr/>
          </p:nvCxnSpPr>
          <p:spPr>
            <a:xfrm>
              <a:off x="9907641" y="1324842"/>
              <a:ext cx="244567" cy="0"/>
            </a:xfrm>
            <a:prstGeom prst="straightConnector1">
              <a:avLst/>
            </a:prstGeom>
            <a:ln>
              <a:solidFill>
                <a:schemeClr val="accent5"/>
              </a:solidFill>
              <a:headEnd type="stealth"/>
              <a:tailEnd type="stealt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>
              <a:stCxn id="31" idx="3"/>
              <a:endCxn id="32" idx="1"/>
            </p:cNvCxnSpPr>
            <p:nvPr/>
          </p:nvCxnSpPr>
          <p:spPr>
            <a:xfrm>
              <a:off x="8977271" y="1324842"/>
              <a:ext cx="244568" cy="0"/>
            </a:xfrm>
            <a:prstGeom prst="straightConnector1">
              <a:avLst/>
            </a:prstGeom>
            <a:ln>
              <a:solidFill>
                <a:schemeClr val="accent5"/>
              </a:solidFill>
              <a:headEnd type="stealth"/>
              <a:tailEnd type="stealt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>
              <a:stCxn id="30" idx="2"/>
              <a:endCxn id="34" idx="0"/>
            </p:cNvCxnSpPr>
            <p:nvPr/>
          </p:nvCxnSpPr>
          <p:spPr>
            <a:xfrm>
              <a:off x="7704003" y="1667742"/>
              <a:ext cx="0" cy="181936"/>
            </a:xfrm>
            <a:prstGeom prst="straightConnector1">
              <a:avLst/>
            </a:prstGeom>
            <a:ln>
              <a:solidFill>
                <a:schemeClr val="accent5"/>
              </a:solidFill>
              <a:headEnd type="stealth"/>
              <a:tailEnd type="stealt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>
              <a:stCxn id="31" idx="2"/>
              <a:endCxn id="35" idx="0"/>
            </p:cNvCxnSpPr>
            <p:nvPr/>
          </p:nvCxnSpPr>
          <p:spPr>
            <a:xfrm>
              <a:off x="8634371" y="1667742"/>
              <a:ext cx="0" cy="181936"/>
            </a:xfrm>
            <a:prstGeom prst="straightConnector1">
              <a:avLst/>
            </a:prstGeom>
            <a:ln>
              <a:solidFill>
                <a:schemeClr val="accent5"/>
              </a:solidFill>
              <a:headEnd type="stealth"/>
              <a:tailEnd type="stealt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>
              <a:stCxn id="32" idx="2"/>
              <a:endCxn id="36" idx="0"/>
            </p:cNvCxnSpPr>
            <p:nvPr/>
          </p:nvCxnSpPr>
          <p:spPr>
            <a:xfrm>
              <a:off x="9564739" y="1667742"/>
              <a:ext cx="0" cy="181936"/>
            </a:xfrm>
            <a:prstGeom prst="straightConnector1">
              <a:avLst/>
            </a:prstGeom>
            <a:ln>
              <a:solidFill>
                <a:schemeClr val="accent5"/>
              </a:solidFill>
              <a:headEnd type="stealth"/>
              <a:tailEnd type="stealt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Up-Down Arrow 46"/>
            <p:cNvSpPr/>
            <p:nvPr/>
          </p:nvSpPr>
          <p:spPr>
            <a:xfrm>
              <a:off x="8793801" y="3070269"/>
              <a:ext cx="596743" cy="799663"/>
            </a:xfrm>
            <a:prstGeom prst="upDownArrow">
              <a:avLst/>
            </a:prstGeom>
            <a:gradFill>
              <a:gsLst>
                <a:gs pos="0">
                  <a:schemeClr val="accent5">
                    <a:tint val="65000"/>
                    <a:shade val="92000"/>
                    <a:satMod val="130000"/>
                  </a:schemeClr>
                </a:gs>
                <a:gs pos="100000">
                  <a:schemeClr val="accent5">
                    <a:tint val="60000"/>
                    <a:shade val="99000"/>
                    <a:satMod val="120000"/>
                    <a:lumMod val="47000"/>
                    <a:lumOff val="53000"/>
                  </a:schemeClr>
                </a:gs>
                <a:gs pos="100000">
                  <a:schemeClr val="accent5">
                    <a:tint val="55000"/>
                    <a:satMod val="140000"/>
                  </a:schemeClr>
                </a:gs>
              </a:gsLst>
            </a:gradFill>
            <a:ln>
              <a:solidFill>
                <a:schemeClr val="accent5">
                  <a:alpha val="30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48" name="Straight Arrow Connector 47"/>
            <p:cNvCxnSpPr>
              <a:stCxn id="33" idx="2"/>
              <a:endCxn id="37" idx="0"/>
            </p:cNvCxnSpPr>
            <p:nvPr/>
          </p:nvCxnSpPr>
          <p:spPr>
            <a:xfrm>
              <a:off x="10495106" y="1667742"/>
              <a:ext cx="0" cy="181936"/>
            </a:xfrm>
            <a:prstGeom prst="straightConnector1">
              <a:avLst/>
            </a:prstGeom>
            <a:ln>
              <a:solidFill>
                <a:schemeClr val="accent5"/>
              </a:solidFill>
              <a:headEnd type="stealth"/>
              <a:tailEnd type="stealt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/>
            <p:cNvSpPr txBox="1"/>
            <p:nvPr/>
          </p:nvSpPr>
          <p:spPr>
            <a:xfrm>
              <a:off x="7907579" y="3293997"/>
              <a:ext cx="23482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Calibri"/>
                  <a:cs typeface="Calibri"/>
                </a:rPr>
                <a:t>Same configuration file</a:t>
              </a:r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CF1A18DD-C485-6F43-B4DF-125C58FD8C98}"/>
              </a:ext>
            </a:extLst>
          </p:cNvPr>
          <p:cNvSpPr txBox="1"/>
          <p:nvPr/>
        </p:nvSpPr>
        <p:spPr>
          <a:xfrm>
            <a:off x="987657" y="3470100"/>
            <a:ext cx="5508204" cy="2862322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Consolas"/>
                <a:cs typeface="Consolas"/>
              </a:rPr>
              <a:t># Two ranks</a:t>
            </a:r>
          </a:p>
          <a:p>
            <a:r>
              <a:rPr lang="en-US" dirty="0">
                <a:latin typeface="Consolas"/>
                <a:cs typeface="Consolas"/>
              </a:rPr>
              <a:t>$ </a:t>
            </a:r>
            <a:r>
              <a:rPr lang="en-US" dirty="0" err="1">
                <a:latin typeface="Consolas"/>
                <a:cs typeface="Consolas"/>
              </a:rPr>
              <a:t>mpirun</a:t>
            </a:r>
            <a:r>
              <a:rPr lang="en-US" dirty="0">
                <a:latin typeface="Consolas"/>
                <a:cs typeface="Consolas"/>
              </a:rPr>
              <a:t> –np 2 </a:t>
            </a:r>
            <a:r>
              <a:rPr lang="en-US" dirty="0" err="1">
                <a:latin typeface="Consolas"/>
                <a:cs typeface="Consolas"/>
              </a:rPr>
              <a:t>sst</a:t>
            </a:r>
            <a:r>
              <a:rPr lang="en-US" dirty="0">
                <a:latin typeface="Consolas"/>
                <a:cs typeface="Consolas"/>
              </a:rPr>
              <a:t> demo1.py</a:t>
            </a:r>
          </a:p>
          <a:p>
            <a:endParaRPr lang="en-US" dirty="0">
              <a:latin typeface="Consolas"/>
              <a:cs typeface="Consolas"/>
            </a:endParaRP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Consolas"/>
                <a:cs typeface="Consolas"/>
              </a:rPr>
              <a:t># Two threads</a:t>
            </a:r>
          </a:p>
          <a:p>
            <a:r>
              <a:rPr lang="en-US" dirty="0">
                <a:latin typeface="Consolas"/>
                <a:cs typeface="Consolas"/>
              </a:rPr>
              <a:t>$ </a:t>
            </a:r>
            <a:r>
              <a:rPr lang="en-US" dirty="0" err="1">
                <a:latin typeface="Consolas"/>
                <a:cs typeface="Consolas"/>
              </a:rPr>
              <a:t>sst</a:t>
            </a:r>
            <a:r>
              <a:rPr lang="en-US" dirty="0">
                <a:latin typeface="Consolas"/>
                <a:cs typeface="Consolas"/>
              </a:rPr>
              <a:t> –n 2 demo1.py</a:t>
            </a:r>
          </a:p>
          <a:p>
            <a:endParaRPr lang="en-US" dirty="0">
              <a:latin typeface="Consolas"/>
              <a:cs typeface="Consolas"/>
            </a:endParaRP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Consolas"/>
                <a:cs typeface="Consolas"/>
              </a:rPr>
              <a:t># Two ranks with two threads each</a:t>
            </a: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Consolas"/>
                <a:cs typeface="Consolas"/>
              </a:rPr>
              <a:t># This will give a warning since we only</a:t>
            </a: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Consolas"/>
                <a:cs typeface="Consolas"/>
              </a:rPr>
              <a:t># have 3 components across 4 ranks/threads</a:t>
            </a:r>
          </a:p>
          <a:p>
            <a:r>
              <a:rPr lang="en-US" dirty="0">
                <a:latin typeface="Consolas"/>
                <a:cs typeface="Consolas"/>
              </a:rPr>
              <a:t>$ </a:t>
            </a:r>
            <a:r>
              <a:rPr lang="en-US" dirty="0" err="1">
                <a:latin typeface="Consolas"/>
                <a:cs typeface="Consolas"/>
              </a:rPr>
              <a:t>mpirun</a:t>
            </a:r>
            <a:r>
              <a:rPr lang="en-US" dirty="0">
                <a:latin typeface="Consolas"/>
                <a:cs typeface="Consolas"/>
              </a:rPr>
              <a:t> –np 2 </a:t>
            </a:r>
            <a:r>
              <a:rPr lang="en-US" dirty="0" err="1">
                <a:latin typeface="Consolas"/>
                <a:cs typeface="Consolas"/>
              </a:rPr>
              <a:t>sst</a:t>
            </a:r>
            <a:r>
              <a:rPr lang="en-US" dirty="0">
                <a:latin typeface="Consolas"/>
                <a:cs typeface="Consolas"/>
              </a:rPr>
              <a:t> –n 2 demo1.py</a:t>
            </a:r>
          </a:p>
        </p:txBody>
      </p:sp>
    </p:spTree>
    <p:extLst>
      <p:ext uri="{BB962C8B-B14F-4D97-AF65-F5344CB8AC3E}">
        <p14:creationId xmlns:p14="http://schemas.microsoft.com/office/powerpoint/2010/main" val="3378211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E044ED-F15F-1C4F-98BA-D2C0C53DB98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SST Elements: A Tour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BF524E4-A33D-6D41-9D68-2F476912168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03050" y="6470650"/>
            <a:ext cx="488950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2778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A1E1D-E2C1-E24C-AA4E-47F611604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SST Element Libraries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24DC39B-0FE8-A94D-A516-00365B5DEBD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D3270B-ABA0-CD48-BAF6-82CEBD9F1A04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Elements are libraries of related components</a:t>
            </a:r>
          </a:p>
          <a:p>
            <a:pPr lvl="1"/>
            <a:r>
              <a:rPr lang="en-US" dirty="0"/>
              <a:t>Elements must be </a:t>
            </a:r>
            <a:r>
              <a:rPr lang="en-US" i="1" dirty="0">
                <a:solidFill>
                  <a:schemeClr val="accent6"/>
                </a:solidFill>
              </a:rPr>
              <a:t>registered</a:t>
            </a:r>
            <a:r>
              <a:rPr lang="en-US" dirty="0"/>
              <a:t> with the SST core</a:t>
            </a:r>
          </a:p>
          <a:p>
            <a:pPr lvl="2"/>
            <a:r>
              <a:rPr lang="en-US" dirty="0"/>
              <a:t>Tells SST where to find this set of components</a:t>
            </a:r>
          </a:p>
          <a:p>
            <a:pPr lvl="2"/>
            <a:r>
              <a:rPr lang="en-US" dirty="0"/>
              <a:t>Includes information on parameters and statistics for each component</a:t>
            </a:r>
          </a:p>
          <a:p>
            <a:r>
              <a:rPr lang="en-US" dirty="0">
                <a:solidFill>
                  <a:schemeClr val="accent6"/>
                </a:solidFill>
              </a:rPr>
              <a:t>SST provides a set of element libraries</a:t>
            </a:r>
          </a:p>
          <a:p>
            <a:pPr lvl="1"/>
            <a:r>
              <a:rPr lang="en-US" dirty="0"/>
              <a:t>Processor, network, memory, etc.</a:t>
            </a:r>
          </a:p>
          <a:p>
            <a:pPr lvl="1"/>
            <a:r>
              <a:rPr lang="en-US" dirty="0"/>
              <a:t>Tested for interoperability within and across libraries</a:t>
            </a:r>
          </a:p>
          <a:p>
            <a:pPr lvl="1"/>
            <a:r>
              <a:rPr lang="en-US" dirty="0"/>
              <a:t>Many are compatible with external “components” such as Ramulator and Spike</a:t>
            </a:r>
          </a:p>
          <a:p>
            <a:pPr lvl="2"/>
            <a:r>
              <a:rPr lang="en-US" dirty="0"/>
              <a:t>See </a:t>
            </a:r>
            <a:r>
              <a:rPr lang="en-US" dirty="0">
                <a:hlinkClick r:id="rId2"/>
              </a:rPr>
              <a:t>www.sst-simulator.org</a:t>
            </a:r>
            <a:r>
              <a:rPr lang="en-US" dirty="0"/>
              <a:t> for more information</a:t>
            </a:r>
          </a:p>
          <a:p>
            <a:r>
              <a:rPr lang="en-US" dirty="0">
                <a:solidFill>
                  <a:schemeClr val="accent6"/>
                </a:solidFill>
              </a:rPr>
              <a:t>You can also register your own elements</a:t>
            </a:r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Graphic 6" descr="Checklist">
            <a:extLst>
              <a:ext uri="{FF2B5EF4-FFF2-40B4-BE49-F238E27FC236}">
                <a16:creationId xmlns:a16="http://schemas.microsoft.com/office/drawing/2014/main" id="{A2B14786-5B79-3441-818B-0FB8704924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250972">
            <a:off x="8931586" y="1258276"/>
            <a:ext cx="1450910" cy="1450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773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C31F6-4BF3-0046-ACB1-20293F282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SST 13.0 Elements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D9E064-C0F8-0043-8AFF-3FBCAE4F6AD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35F21B4-9AA6-AF4A-BAFC-8DB933F4F454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47700" y="1109709"/>
            <a:ext cx="11049000" cy="5487034"/>
          </a:xfrm>
        </p:spPr>
        <p:txBody>
          <a:bodyPr numCol="2">
            <a:noAutofit/>
          </a:bodyPr>
          <a:lstStyle/>
          <a:p>
            <a:r>
              <a:rPr lang="en-US" sz="1900" dirty="0"/>
              <a:t>Processors</a:t>
            </a:r>
          </a:p>
          <a:p>
            <a:pPr lvl="1"/>
            <a:r>
              <a:rPr lang="en-US" sz="1900" dirty="0"/>
              <a:t>Ariel – PIN-based</a:t>
            </a:r>
          </a:p>
          <a:p>
            <a:pPr lvl="1"/>
            <a:r>
              <a:rPr lang="en-US" sz="1900" dirty="0"/>
              <a:t>Juno – simple ISA processor</a:t>
            </a:r>
          </a:p>
          <a:p>
            <a:pPr lvl="1"/>
            <a:r>
              <a:rPr lang="en-US" sz="1900" dirty="0"/>
              <a:t>Miranda – pattern generator</a:t>
            </a:r>
          </a:p>
          <a:p>
            <a:pPr lvl="1"/>
            <a:r>
              <a:rPr lang="en-US" sz="1900" dirty="0"/>
              <a:t>Prospero – trace execution</a:t>
            </a:r>
          </a:p>
          <a:p>
            <a:pPr lvl="1"/>
            <a:r>
              <a:rPr lang="en-US" sz="1900" dirty="0" err="1"/>
              <a:t>GeNSA</a:t>
            </a:r>
            <a:r>
              <a:rPr lang="en-US" sz="1900" dirty="0"/>
              <a:t> – Spiking temporal processing unit</a:t>
            </a:r>
          </a:p>
          <a:p>
            <a:pPr lvl="1"/>
            <a:r>
              <a:rPr lang="en-US" sz="1900" dirty="0" err="1"/>
              <a:t>Vanadis</a:t>
            </a:r>
            <a:r>
              <a:rPr lang="en-US" sz="1900" dirty="0"/>
              <a:t> – MIPS32 and RV64 pipeline</a:t>
            </a:r>
          </a:p>
          <a:p>
            <a:r>
              <a:rPr lang="en-US" sz="1900" dirty="0"/>
              <a:t>Memory Subsystem</a:t>
            </a:r>
          </a:p>
          <a:p>
            <a:pPr lvl="1"/>
            <a:r>
              <a:rPr lang="en-US" sz="1900" dirty="0" err="1"/>
              <a:t>cacheTracer</a:t>
            </a:r>
            <a:r>
              <a:rPr lang="en-US" sz="1900" dirty="0"/>
              <a:t> – cache tracing</a:t>
            </a:r>
          </a:p>
          <a:p>
            <a:pPr lvl="1"/>
            <a:r>
              <a:rPr lang="en-US" sz="1900" dirty="0"/>
              <a:t>Cassini – cache </a:t>
            </a:r>
            <a:r>
              <a:rPr lang="en-US" sz="1900" dirty="0" err="1"/>
              <a:t>prefetchers</a:t>
            </a:r>
            <a:endParaRPr lang="en-US" sz="1900" dirty="0"/>
          </a:p>
          <a:p>
            <a:pPr lvl="1"/>
            <a:r>
              <a:rPr lang="en-US" sz="1900" dirty="0" err="1"/>
              <a:t>CramSim</a:t>
            </a:r>
            <a:r>
              <a:rPr lang="en-US" sz="1900" dirty="0"/>
              <a:t> – DDR, HBM</a:t>
            </a:r>
          </a:p>
          <a:p>
            <a:pPr lvl="1"/>
            <a:r>
              <a:rPr lang="en-US" sz="1900" dirty="0" err="1"/>
              <a:t>MemHierarchy</a:t>
            </a:r>
            <a:r>
              <a:rPr lang="en-US" sz="1900" dirty="0"/>
              <a:t> – caches, directory, memory</a:t>
            </a:r>
          </a:p>
          <a:p>
            <a:pPr lvl="1"/>
            <a:r>
              <a:rPr lang="en-US" sz="1900" dirty="0"/>
              <a:t>Messier - NVM</a:t>
            </a:r>
          </a:p>
          <a:p>
            <a:pPr lvl="1"/>
            <a:r>
              <a:rPr lang="en-US" sz="1900" dirty="0"/>
              <a:t>Samba – TLB</a:t>
            </a:r>
          </a:p>
          <a:p>
            <a:pPr lvl="1"/>
            <a:r>
              <a:rPr lang="en-US" sz="1900" dirty="0" err="1"/>
              <a:t>VaultSimC</a:t>
            </a:r>
            <a:r>
              <a:rPr lang="en-US" sz="1900" dirty="0"/>
              <a:t> – vaulted stacked memory</a:t>
            </a:r>
          </a:p>
          <a:p>
            <a:endParaRPr lang="en-US" sz="1900" dirty="0"/>
          </a:p>
          <a:p>
            <a:endParaRPr lang="en-US" sz="1900" dirty="0"/>
          </a:p>
          <a:p>
            <a:r>
              <a:rPr lang="en-US" sz="1900" dirty="0"/>
              <a:t>Network drivers</a:t>
            </a:r>
          </a:p>
          <a:p>
            <a:pPr lvl="1"/>
            <a:r>
              <a:rPr lang="en-US" sz="1900" dirty="0"/>
              <a:t>Ember – communication patterns</a:t>
            </a:r>
          </a:p>
          <a:p>
            <a:pPr lvl="1"/>
            <a:r>
              <a:rPr lang="en-US" sz="1900" dirty="0"/>
              <a:t>Firefly – communication protocols </a:t>
            </a:r>
          </a:p>
          <a:p>
            <a:pPr lvl="1"/>
            <a:r>
              <a:rPr lang="en-US" sz="1900" dirty="0"/>
              <a:t>Hermes – MPI-like driver interface</a:t>
            </a:r>
          </a:p>
          <a:p>
            <a:pPr lvl="1"/>
            <a:r>
              <a:rPr lang="en-US" sz="1900" dirty="0"/>
              <a:t>Zodiac – trace based driver</a:t>
            </a:r>
          </a:p>
          <a:p>
            <a:pPr lvl="1"/>
            <a:r>
              <a:rPr lang="en-US" sz="1900" dirty="0"/>
              <a:t>Thornhill – memory models for Ember sims</a:t>
            </a:r>
          </a:p>
          <a:p>
            <a:r>
              <a:rPr lang="en-US" sz="1900" dirty="0"/>
              <a:t>Networks/</a:t>
            </a:r>
            <a:r>
              <a:rPr lang="en-US" sz="1900" dirty="0" err="1"/>
              <a:t>NoCs</a:t>
            </a:r>
            <a:endParaRPr lang="en-US" sz="1900" dirty="0"/>
          </a:p>
          <a:p>
            <a:pPr lvl="1"/>
            <a:r>
              <a:rPr lang="en-US" sz="1900" dirty="0"/>
              <a:t>Merlin – flexible network modeling</a:t>
            </a:r>
          </a:p>
          <a:p>
            <a:pPr lvl="1"/>
            <a:r>
              <a:rPr lang="en-US" sz="1900" dirty="0"/>
              <a:t>Kingsley – mesh </a:t>
            </a:r>
            <a:r>
              <a:rPr lang="en-US" sz="1900" dirty="0" err="1"/>
              <a:t>NoC</a:t>
            </a:r>
            <a:endParaRPr lang="en-US" sz="1900" dirty="0"/>
          </a:p>
          <a:p>
            <a:pPr lvl="1"/>
            <a:r>
              <a:rPr lang="en-US" sz="1900" dirty="0"/>
              <a:t>Shogun – crossbar </a:t>
            </a:r>
            <a:r>
              <a:rPr lang="en-US" sz="1900" dirty="0" err="1"/>
              <a:t>NoC</a:t>
            </a:r>
            <a:endParaRPr lang="en-US" sz="1900" dirty="0"/>
          </a:p>
          <a:p>
            <a:r>
              <a:rPr lang="en-US" sz="1900" dirty="0"/>
              <a:t>Accelerators</a:t>
            </a:r>
          </a:p>
          <a:p>
            <a:pPr lvl="1"/>
            <a:r>
              <a:rPr lang="en-US" sz="1900" dirty="0" err="1"/>
              <a:t>Balar</a:t>
            </a:r>
            <a:r>
              <a:rPr lang="en-US" sz="1900" dirty="0"/>
              <a:t> – GPGPU-Sim interface (WIP)</a:t>
            </a:r>
          </a:p>
          <a:p>
            <a:pPr lvl="1"/>
            <a:r>
              <a:rPr lang="en-US" sz="1900" dirty="0"/>
              <a:t>Llyr – spatial compute (WIP)</a:t>
            </a:r>
          </a:p>
          <a:p>
            <a:r>
              <a:rPr lang="en-US" sz="1900" dirty="0"/>
              <a:t>Others</a:t>
            </a:r>
          </a:p>
          <a:p>
            <a:pPr lvl="1"/>
            <a:r>
              <a:rPr lang="en-US" sz="1900" dirty="0" err="1"/>
              <a:t>sst</a:t>
            </a:r>
            <a:r>
              <a:rPr lang="en-US" sz="1900" dirty="0"/>
              <a:t>-macro – network drivers/network</a:t>
            </a:r>
          </a:p>
          <a:p>
            <a:pPr lvl="1"/>
            <a:r>
              <a:rPr lang="en-US" sz="1900" dirty="0" err="1"/>
              <a:t>simpleElementExample</a:t>
            </a:r>
            <a:r>
              <a:rPr lang="en-US" sz="1900" dirty="0"/>
              <a:t> – many examples</a:t>
            </a:r>
          </a:p>
        </p:txBody>
      </p:sp>
    </p:spTree>
    <p:extLst>
      <p:ext uri="{BB962C8B-B14F-4D97-AF65-F5344CB8AC3E}">
        <p14:creationId xmlns:p14="http://schemas.microsoft.com/office/powerpoint/2010/main" val="2508695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9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1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3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1000" fill="hold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5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1000" fill="hold"/>
                                        <p:tgtEl>
                                          <p:spTgt spid="5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7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1000" fill="hold"/>
                                        <p:tgtEl>
                                          <p:spTgt spid="5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9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" dur="1000" fill="hold"/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1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1000" fill="hold"/>
                                        <p:tgtEl>
                                          <p:spTgt spid="5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4"/>
                </a:solidFill>
              </a:rPr>
              <a:t>Ariel: </a:t>
            </a:r>
            <a:r>
              <a:rPr lang="en-US" dirty="0"/>
              <a:t>PIN-based processor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algn="l"/>
            <a:r>
              <a:rPr lang="en-US" dirty="0"/>
              <a:t>Lightweight processor core model </a:t>
            </a:r>
            <a:endParaRPr lang="en-US" sz="1200" dirty="0"/>
          </a:p>
          <a:p>
            <a:pPr algn="l"/>
            <a:r>
              <a:rPr lang="en-US" dirty="0"/>
              <a:t>Uses Intel’s PIN tools and XED decoders to analyze binaries</a:t>
            </a:r>
          </a:p>
          <a:p>
            <a:pPr lvl="1" algn="l"/>
            <a:r>
              <a:rPr lang="en-US" dirty="0"/>
              <a:t>Runs x86, x86-64, SSE/AVX, etc. binaries</a:t>
            </a:r>
          </a:p>
          <a:p>
            <a:pPr lvl="1" algn="l"/>
            <a:r>
              <a:rPr lang="en-US" dirty="0"/>
              <a:t>Supports fixed thread count parallelism (OpenMP, Qthreads, etc.)</a:t>
            </a:r>
            <a:endParaRPr lang="en-US" sz="1200" dirty="0"/>
          </a:p>
          <a:p>
            <a:pPr algn="l"/>
            <a:r>
              <a:rPr lang="en-US" dirty="0"/>
              <a:t>Passes instructions to virtual core in SST</a:t>
            </a:r>
            <a:endParaRPr lang="en-US" sz="1200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3741" y="1558751"/>
            <a:ext cx="5688107" cy="3888427"/>
          </a:xfrm>
          <a:prstGeom prst="rect">
            <a:avLst/>
          </a:prstGeom>
        </p:spPr>
      </p:pic>
      <p:sp>
        <p:nvSpPr>
          <p:cNvPr id="7" name="Snip and Round Single Corner Rectangle 6">
            <a:extLst>
              <a:ext uri="{FF2B5EF4-FFF2-40B4-BE49-F238E27FC236}">
                <a16:creationId xmlns:a16="http://schemas.microsoft.com/office/drawing/2014/main" id="{AAE0CE39-D954-4045-A44E-9075A3471F37}"/>
              </a:ext>
            </a:extLst>
          </p:cNvPr>
          <p:cNvSpPr/>
          <p:nvPr/>
        </p:nvSpPr>
        <p:spPr>
          <a:xfrm>
            <a:off x="719743" y="6270170"/>
            <a:ext cx="1311352" cy="625037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Processor</a:t>
            </a:r>
          </a:p>
        </p:txBody>
      </p:sp>
      <p:sp>
        <p:nvSpPr>
          <p:cNvPr id="8" name="Snip and Round Single Corner Rectangle 7">
            <a:extLst>
              <a:ext uri="{FF2B5EF4-FFF2-40B4-BE49-F238E27FC236}">
                <a16:creationId xmlns:a16="http://schemas.microsoft.com/office/drawing/2014/main" id="{BBB69645-7F8D-EC42-8359-1FFAE39DDD71}"/>
              </a:ext>
            </a:extLst>
          </p:cNvPr>
          <p:cNvSpPr/>
          <p:nvPr/>
        </p:nvSpPr>
        <p:spPr>
          <a:xfrm>
            <a:off x="2031095" y="6501508"/>
            <a:ext cx="1311352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Memory</a:t>
            </a:r>
          </a:p>
        </p:txBody>
      </p:sp>
      <p:sp>
        <p:nvSpPr>
          <p:cNvPr id="11" name="Snip and Round Single Corner Rectangle 10">
            <a:extLst>
              <a:ext uri="{FF2B5EF4-FFF2-40B4-BE49-F238E27FC236}">
                <a16:creationId xmlns:a16="http://schemas.microsoft.com/office/drawing/2014/main" id="{EA0A645A-3967-0344-B34F-EA74A8C196F5}"/>
              </a:ext>
            </a:extLst>
          </p:cNvPr>
          <p:cNvSpPr/>
          <p:nvPr/>
        </p:nvSpPr>
        <p:spPr>
          <a:xfrm>
            <a:off x="7060160" y="6501508"/>
            <a:ext cx="1031811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Other</a:t>
            </a:r>
          </a:p>
        </p:txBody>
      </p:sp>
      <p:sp>
        <p:nvSpPr>
          <p:cNvPr id="12" name="Snip and Round Single Corner Rectangle 11">
            <a:extLst>
              <a:ext uri="{FF2B5EF4-FFF2-40B4-BE49-F238E27FC236}">
                <a16:creationId xmlns:a16="http://schemas.microsoft.com/office/drawing/2014/main" id="{03B4854D-7EDD-A64F-BFA7-6FE704DDE06F}"/>
              </a:ext>
            </a:extLst>
          </p:cNvPr>
          <p:cNvSpPr/>
          <p:nvPr/>
        </p:nvSpPr>
        <p:spPr>
          <a:xfrm>
            <a:off x="3342446" y="6501508"/>
            <a:ext cx="1860363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Network/NoC</a:t>
            </a:r>
          </a:p>
        </p:txBody>
      </p:sp>
      <p:sp>
        <p:nvSpPr>
          <p:cNvPr id="13" name="Snip and Round Single Corner Rectangle 12">
            <a:extLst>
              <a:ext uri="{FF2B5EF4-FFF2-40B4-BE49-F238E27FC236}">
                <a16:creationId xmlns:a16="http://schemas.microsoft.com/office/drawing/2014/main" id="{FF210CEB-A592-AB4E-81C9-E57D007861D9}"/>
              </a:ext>
            </a:extLst>
          </p:cNvPr>
          <p:cNvSpPr/>
          <p:nvPr/>
        </p:nvSpPr>
        <p:spPr>
          <a:xfrm>
            <a:off x="5202809" y="6501508"/>
            <a:ext cx="1860363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Network driver</a:t>
            </a:r>
          </a:p>
        </p:txBody>
      </p:sp>
    </p:spTree>
    <p:extLst>
      <p:ext uri="{BB962C8B-B14F-4D97-AF65-F5344CB8AC3E}">
        <p14:creationId xmlns:p14="http://schemas.microsoft.com/office/powerpoint/2010/main" val="435734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4"/>
                </a:solidFill>
              </a:rPr>
              <a:t>Ariel: </a:t>
            </a:r>
            <a:r>
              <a:rPr lang="en-US" dirty="0"/>
              <a:t>Details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Pintool communicates with Ariel via shared memory IPC</a:t>
            </a:r>
          </a:p>
          <a:p>
            <a:pPr lvl="1"/>
            <a:r>
              <a:rPr lang="en-US" dirty="0"/>
              <a:t>Per-thread FIFO of instructions from pintool to Ariel’s virtual cores</a:t>
            </a:r>
          </a:p>
          <a:p>
            <a:pPr lvl="1"/>
            <a:r>
              <a:rPr lang="en-US" dirty="0"/>
              <a:t>Backpressure on FIFO halts the binary’s execution</a:t>
            </a:r>
          </a:p>
          <a:p>
            <a:r>
              <a:rPr lang="en-US" dirty="0"/>
              <a:t>Ariel’s virtual cores</a:t>
            </a:r>
          </a:p>
          <a:p>
            <a:pPr lvl="1"/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Memory instruction oriented:</a:t>
            </a:r>
            <a:r>
              <a:rPr lang="en-US" dirty="0"/>
              <a:t> execute memory instructions; other ins. single cycle no-ops</a:t>
            </a:r>
          </a:p>
          <a:p>
            <a:pPr lvl="1"/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Clocked:</a:t>
            </a:r>
            <a:r>
              <a:rPr lang="en-US" dirty="0"/>
              <a:t> Reads instruction stream in chunks but processes on clock</a:t>
            </a:r>
          </a:p>
          <a:p>
            <a:pPr lvl="1"/>
            <a:r>
              <a:rPr lang="en-US" dirty="0"/>
              <a:t>Does </a:t>
            </a:r>
            <a:r>
              <a:rPr lang="en-US" i="1" dirty="0"/>
              <a:t>not</a:t>
            </a:r>
            <a:r>
              <a:rPr lang="en-US" dirty="0"/>
              <a:t> maintain dependence order or register locations</a:t>
            </a:r>
          </a:p>
          <a:p>
            <a:pPr lvl="1"/>
            <a:r>
              <a:rPr lang="en-US" dirty="0"/>
              <a:t>Can map virtual-to-physical addresses internally or use external component</a:t>
            </a:r>
          </a:p>
          <a:p>
            <a:r>
              <a:rPr lang="en-US" dirty="0"/>
              <a:t>Key parameters</a:t>
            </a:r>
          </a:p>
          <a:p>
            <a:pPr lvl="1"/>
            <a:r>
              <a:rPr lang="en-US" dirty="0"/>
              <a:t>Ops issued/cycle</a:t>
            </a:r>
          </a:p>
          <a:p>
            <a:pPr lvl="1"/>
            <a:r>
              <a:rPr lang="en-US" dirty="0"/>
              <a:t>Load/store queue size</a:t>
            </a:r>
          </a:p>
          <a:p>
            <a:r>
              <a:rPr lang="en-US" dirty="0"/>
              <a:t>Uses SST </a:t>
            </a:r>
            <a:r>
              <a:rPr lang="en-US" dirty="0" err="1"/>
              <a:t>simpleMem</a:t>
            </a:r>
            <a:r>
              <a:rPr lang="en-US" dirty="0"/>
              <a:t> interface</a:t>
            </a:r>
          </a:p>
          <a:p>
            <a:pPr lvl="1"/>
            <a:r>
              <a:rPr lang="en-US" dirty="0"/>
              <a:t>Generates </a:t>
            </a:r>
            <a:r>
              <a:rPr lang="en-US" dirty="0" err="1"/>
              <a:t>SimpleMemRequests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Compatible with memHierarchy</a:t>
            </a:r>
          </a:p>
        </p:txBody>
      </p:sp>
      <p:sp>
        <p:nvSpPr>
          <p:cNvPr id="5" name="Snip and Round Single Corner Rectangle 4">
            <a:extLst>
              <a:ext uri="{FF2B5EF4-FFF2-40B4-BE49-F238E27FC236}">
                <a16:creationId xmlns:a16="http://schemas.microsoft.com/office/drawing/2014/main" id="{CF722E56-30BC-BB40-9D99-BB3297E6D2CE}"/>
              </a:ext>
            </a:extLst>
          </p:cNvPr>
          <p:cNvSpPr/>
          <p:nvPr/>
        </p:nvSpPr>
        <p:spPr>
          <a:xfrm>
            <a:off x="719743" y="6270170"/>
            <a:ext cx="1311352" cy="625037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Processor</a:t>
            </a:r>
          </a:p>
        </p:txBody>
      </p:sp>
      <p:sp>
        <p:nvSpPr>
          <p:cNvPr id="7" name="Snip and Round Single Corner Rectangle 6">
            <a:extLst>
              <a:ext uri="{FF2B5EF4-FFF2-40B4-BE49-F238E27FC236}">
                <a16:creationId xmlns:a16="http://schemas.microsoft.com/office/drawing/2014/main" id="{F0E47097-089E-AC49-8885-EC50555A54EE}"/>
              </a:ext>
            </a:extLst>
          </p:cNvPr>
          <p:cNvSpPr/>
          <p:nvPr/>
        </p:nvSpPr>
        <p:spPr>
          <a:xfrm>
            <a:off x="2031095" y="6501508"/>
            <a:ext cx="1311352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Memory</a:t>
            </a:r>
          </a:p>
        </p:txBody>
      </p:sp>
      <p:sp>
        <p:nvSpPr>
          <p:cNvPr id="10" name="Snip and Round Single Corner Rectangle 9">
            <a:extLst>
              <a:ext uri="{FF2B5EF4-FFF2-40B4-BE49-F238E27FC236}">
                <a16:creationId xmlns:a16="http://schemas.microsoft.com/office/drawing/2014/main" id="{81B0A60B-2B60-E44C-AEC6-F6F0AE56D69D}"/>
              </a:ext>
            </a:extLst>
          </p:cNvPr>
          <p:cNvSpPr/>
          <p:nvPr/>
        </p:nvSpPr>
        <p:spPr>
          <a:xfrm>
            <a:off x="7060160" y="6501508"/>
            <a:ext cx="1031811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Other</a:t>
            </a:r>
          </a:p>
        </p:txBody>
      </p:sp>
      <p:sp>
        <p:nvSpPr>
          <p:cNvPr id="11" name="Snip and Round Single Corner Rectangle 10">
            <a:extLst>
              <a:ext uri="{FF2B5EF4-FFF2-40B4-BE49-F238E27FC236}">
                <a16:creationId xmlns:a16="http://schemas.microsoft.com/office/drawing/2014/main" id="{58ABA6B2-1F03-604D-BD58-E5DC8B0A6549}"/>
              </a:ext>
            </a:extLst>
          </p:cNvPr>
          <p:cNvSpPr/>
          <p:nvPr/>
        </p:nvSpPr>
        <p:spPr>
          <a:xfrm>
            <a:off x="3342446" y="6501508"/>
            <a:ext cx="1860363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Network/NoC</a:t>
            </a:r>
          </a:p>
        </p:txBody>
      </p:sp>
      <p:sp>
        <p:nvSpPr>
          <p:cNvPr id="12" name="Snip and Round Single Corner Rectangle 11">
            <a:extLst>
              <a:ext uri="{FF2B5EF4-FFF2-40B4-BE49-F238E27FC236}">
                <a16:creationId xmlns:a16="http://schemas.microsoft.com/office/drawing/2014/main" id="{ACB353AD-69BC-284E-84EA-DE0B87E97F71}"/>
              </a:ext>
            </a:extLst>
          </p:cNvPr>
          <p:cNvSpPr/>
          <p:nvPr/>
        </p:nvSpPr>
        <p:spPr>
          <a:xfrm>
            <a:off x="5202809" y="6501508"/>
            <a:ext cx="1860363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Network driver</a:t>
            </a:r>
          </a:p>
        </p:txBody>
      </p:sp>
    </p:spTree>
    <p:extLst>
      <p:ext uri="{BB962C8B-B14F-4D97-AF65-F5344CB8AC3E}">
        <p14:creationId xmlns:p14="http://schemas.microsoft.com/office/powerpoint/2010/main" val="4160471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95CCBF-EC10-674D-982D-C5AEB9ECC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Instructors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28F883D-B3F6-F64C-A204-3ED12647D96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605FBA0-27D6-0E40-8DC3-6AB32E25DF6E}"/>
              </a:ext>
            </a:extLst>
          </p:cNvPr>
          <p:cNvSpPr txBox="1"/>
          <p:nvPr/>
        </p:nvSpPr>
        <p:spPr>
          <a:xfrm>
            <a:off x="4236195" y="2106371"/>
            <a:ext cx="71918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Clay Hughes 		</a:t>
            </a:r>
            <a:r>
              <a:rPr lang="en-US" dirty="0" err="1"/>
              <a:t>chughes@sandia.gov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4E4E2C-528D-C044-9A7D-59850E44A65C}"/>
              </a:ext>
            </a:extLst>
          </p:cNvPr>
          <p:cNvSpPr txBox="1"/>
          <p:nvPr/>
        </p:nvSpPr>
        <p:spPr>
          <a:xfrm>
            <a:off x="4236195" y="3706296"/>
            <a:ext cx="4799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Shubham Nema		snema@ncsu.edu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1982" y="1773008"/>
            <a:ext cx="1030302" cy="103030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CA5337B-5D29-3220-EE8F-368B1F63007D}"/>
              </a:ext>
            </a:extLst>
          </p:cNvPr>
          <p:cNvPicPr>
            <a:picLocks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88"/>
          <a:stretch/>
        </p:blipFill>
        <p:spPr>
          <a:xfrm>
            <a:off x="2229012" y="3374326"/>
            <a:ext cx="1033272" cy="103327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22B168C-3715-93CD-4184-1775FB3F6C0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012" y="4978615"/>
            <a:ext cx="1033272" cy="103327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DE12418-1482-7874-1E66-0C54804947B9}"/>
              </a:ext>
            </a:extLst>
          </p:cNvPr>
          <p:cNvSpPr txBox="1"/>
          <p:nvPr/>
        </p:nvSpPr>
        <p:spPr>
          <a:xfrm>
            <a:off x="4238108" y="5310585"/>
            <a:ext cx="5134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Shiva Kaushik		schundu2@ncsu.edu</a:t>
            </a:r>
          </a:p>
        </p:txBody>
      </p:sp>
    </p:spTree>
    <p:extLst>
      <p:ext uri="{BB962C8B-B14F-4D97-AF65-F5344CB8AC3E}">
        <p14:creationId xmlns:p14="http://schemas.microsoft.com/office/powerpoint/2010/main" val="1534539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4"/>
                </a:solidFill>
              </a:rPr>
              <a:t>Ariel: </a:t>
            </a:r>
            <a:r>
              <a:rPr lang="en-US" dirty="0">
                <a:solidFill>
                  <a:srgbClr val="005376"/>
                </a:solidFill>
              </a:rPr>
              <a:t>The</a:t>
            </a:r>
            <a:r>
              <a:rPr lang="en-US" dirty="0"/>
              <a:t> tradeoff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dirty="0"/>
              <a:t>Pros:</a:t>
            </a:r>
          </a:p>
          <a:p>
            <a:pPr lvl="1"/>
            <a:r>
              <a:rPr lang="en-US" dirty="0"/>
              <a:t>Faster than more complex/pipeline models</a:t>
            </a:r>
          </a:p>
          <a:p>
            <a:pPr lvl="1"/>
            <a:r>
              <a:rPr lang="en-US" dirty="0"/>
              <a:t>Reasonable approximation for studies on memory system performance</a:t>
            </a:r>
          </a:p>
          <a:p>
            <a:pPr lvl="2"/>
            <a:r>
              <a:rPr lang="en-US" dirty="0"/>
              <a:t>Especially for heavily memory-bound applications</a:t>
            </a:r>
          </a:p>
          <a:p>
            <a:pPr lvl="1"/>
            <a:r>
              <a:rPr lang="en-US" dirty="0"/>
              <a:t>Reasonable model of thread interactions</a:t>
            </a:r>
          </a:p>
          <a:p>
            <a:pPr lvl="1"/>
            <a:endParaRPr lang="en-US" sz="1200" dirty="0"/>
          </a:p>
          <a:p>
            <a:r>
              <a:rPr lang="en-US" dirty="0"/>
              <a:t>Cons</a:t>
            </a:r>
          </a:p>
          <a:p>
            <a:pPr lvl="1"/>
            <a:r>
              <a:rPr lang="en-US" dirty="0"/>
              <a:t>Non-deterministic results</a:t>
            </a:r>
          </a:p>
          <a:p>
            <a:pPr lvl="2"/>
            <a:r>
              <a:rPr lang="en-US" dirty="0"/>
              <a:t>Interactions between </a:t>
            </a:r>
            <a:r>
              <a:rPr lang="en-US" dirty="0" err="1"/>
              <a:t>pintool</a:t>
            </a:r>
            <a:r>
              <a:rPr lang="en-US" dirty="0"/>
              <a:t>, threads, etc.</a:t>
            </a:r>
          </a:p>
          <a:p>
            <a:pPr lvl="2"/>
            <a:r>
              <a:rPr lang="en-US" dirty="0"/>
              <a:t>Variation is low (~1%)</a:t>
            </a:r>
          </a:p>
          <a:p>
            <a:pPr lvl="1"/>
            <a:r>
              <a:rPr lang="en-US" dirty="0"/>
              <a:t>Not compatible with non-x86 binaries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5" name="Snip and Round Single Corner Rectangle 4">
            <a:extLst>
              <a:ext uri="{FF2B5EF4-FFF2-40B4-BE49-F238E27FC236}">
                <a16:creationId xmlns:a16="http://schemas.microsoft.com/office/drawing/2014/main" id="{D4F56592-3157-D144-81F2-B2419AB05A7C}"/>
              </a:ext>
            </a:extLst>
          </p:cNvPr>
          <p:cNvSpPr/>
          <p:nvPr/>
        </p:nvSpPr>
        <p:spPr>
          <a:xfrm>
            <a:off x="719743" y="6270170"/>
            <a:ext cx="1311352" cy="625037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Processor</a:t>
            </a:r>
          </a:p>
        </p:txBody>
      </p:sp>
      <p:sp>
        <p:nvSpPr>
          <p:cNvPr id="7" name="Snip and Round Single Corner Rectangle 6">
            <a:extLst>
              <a:ext uri="{FF2B5EF4-FFF2-40B4-BE49-F238E27FC236}">
                <a16:creationId xmlns:a16="http://schemas.microsoft.com/office/drawing/2014/main" id="{91A3E69C-D218-4A44-930F-29C13DE6BE86}"/>
              </a:ext>
            </a:extLst>
          </p:cNvPr>
          <p:cNvSpPr/>
          <p:nvPr/>
        </p:nvSpPr>
        <p:spPr>
          <a:xfrm>
            <a:off x="2031095" y="6501508"/>
            <a:ext cx="1311352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Memory</a:t>
            </a:r>
          </a:p>
        </p:txBody>
      </p:sp>
      <p:sp>
        <p:nvSpPr>
          <p:cNvPr id="10" name="Snip and Round Single Corner Rectangle 9">
            <a:extLst>
              <a:ext uri="{FF2B5EF4-FFF2-40B4-BE49-F238E27FC236}">
                <a16:creationId xmlns:a16="http://schemas.microsoft.com/office/drawing/2014/main" id="{A07A4A17-C306-4A43-9D16-268454534BBA}"/>
              </a:ext>
            </a:extLst>
          </p:cNvPr>
          <p:cNvSpPr/>
          <p:nvPr/>
        </p:nvSpPr>
        <p:spPr>
          <a:xfrm>
            <a:off x="7060160" y="6501508"/>
            <a:ext cx="1031811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Other</a:t>
            </a:r>
          </a:p>
        </p:txBody>
      </p:sp>
      <p:sp>
        <p:nvSpPr>
          <p:cNvPr id="11" name="Snip and Round Single Corner Rectangle 10">
            <a:extLst>
              <a:ext uri="{FF2B5EF4-FFF2-40B4-BE49-F238E27FC236}">
                <a16:creationId xmlns:a16="http://schemas.microsoft.com/office/drawing/2014/main" id="{B63F3E51-C7EF-0448-9732-40CC2EB865B9}"/>
              </a:ext>
            </a:extLst>
          </p:cNvPr>
          <p:cNvSpPr/>
          <p:nvPr/>
        </p:nvSpPr>
        <p:spPr>
          <a:xfrm>
            <a:off x="3342446" y="6501508"/>
            <a:ext cx="1860363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Network/NoC</a:t>
            </a:r>
          </a:p>
        </p:txBody>
      </p:sp>
      <p:sp>
        <p:nvSpPr>
          <p:cNvPr id="12" name="Snip and Round Single Corner Rectangle 11">
            <a:extLst>
              <a:ext uri="{FF2B5EF4-FFF2-40B4-BE49-F238E27FC236}">
                <a16:creationId xmlns:a16="http://schemas.microsoft.com/office/drawing/2014/main" id="{2DCA9245-DA64-CB41-BEFF-BA0BB06230E0}"/>
              </a:ext>
            </a:extLst>
          </p:cNvPr>
          <p:cNvSpPr/>
          <p:nvPr/>
        </p:nvSpPr>
        <p:spPr>
          <a:xfrm>
            <a:off x="5202809" y="6501508"/>
            <a:ext cx="1860363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Network driver</a:t>
            </a:r>
          </a:p>
        </p:txBody>
      </p:sp>
    </p:spTree>
    <p:extLst>
      <p:ext uri="{BB962C8B-B14F-4D97-AF65-F5344CB8AC3E}">
        <p14:creationId xmlns:p14="http://schemas.microsoft.com/office/powerpoint/2010/main" val="1600744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1A918-F992-BA40-834C-EB6756FA8D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solidFill>
                  <a:schemeClr val="accent4"/>
                </a:solidFill>
              </a:rPr>
              <a:t>Vanadis</a:t>
            </a:r>
            <a:r>
              <a:rPr lang="en-US" b="1" dirty="0">
                <a:solidFill>
                  <a:schemeClr val="accent4"/>
                </a:solidFill>
              </a:rPr>
              <a:t>: </a:t>
            </a:r>
            <a:r>
              <a:rPr lang="en-US" dirty="0">
                <a:solidFill>
                  <a:srgbClr val="005376"/>
                </a:solidFill>
              </a:rPr>
              <a:t>Detailed pipeline model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97F243-D0DC-FE4A-A147-866251F1B0D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9130260-3F1C-8B49-9C08-47F27CE2D309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47699" y="1109709"/>
            <a:ext cx="7030365" cy="4910091"/>
          </a:xfrm>
        </p:spPr>
        <p:txBody>
          <a:bodyPr>
            <a:noAutofit/>
          </a:bodyPr>
          <a:lstStyle/>
          <a:p>
            <a:r>
              <a:rPr lang="en-US" dirty="0"/>
              <a:t>ISA-agnostic </a:t>
            </a:r>
            <a:r>
              <a:rPr lang="en-US" dirty="0" err="1"/>
              <a:t>OoO</a:t>
            </a:r>
            <a:r>
              <a:rPr lang="en-US" dirty="0"/>
              <a:t> RISC pipeline model</a:t>
            </a:r>
          </a:p>
          <a:p>
            <a:pPr lvl="1"/>
            <a:r>
              <a:rPr lang="en-US" dirty="0">
                <a:effectLst/>
                <a:latin typeface="Arial" panose="020B0604020202020204" pitchFamily="34" charset="0"/>
              </a:rPr>
              <a:t>Pipeline instructions are generic and agnostic to the specific ISA being used</a:t>
            </a:r>
            <a:endParaRPr lang="en-US" dirty="0"/>
          </a:p>
          <a:p>
            <a:pPr lvl="2"/>
            <a:r>
              <a:rPr lang="en-US" dirty="0"/>
              <a:t>Decoders for MIPS32 and RV64</a:t>
            </a:r>
          </a:p>
          <a:p>
            <a:pPr lvl="1"/>
            <a:r>
              <a:rPr lang="en-US" dirty="0"/>
              <a:t>Execute-at-execute pipeline model</a:t>
            </a:r>
          </a:p>
          <a:p>
            <a:pPr lvl="2"/>
            <a:r>
              <a:rPr lang="en-US" dirty="0">
                <a:effectLst/>
                <a:latin typeface="Arial" panose="020B0604020202020204" pitchFamily="34" charset="0"/>
              </a:rPr>
              <a:t>Functional units are fully extensible/swappable and individually parameterizable</a:t>
            </a:r>
            <a:endParaRPr lang="en-US" dirty="0"/>
          </a:p>
          <a:p>
            <a:pPr lvl="1"/>
            <a:r>
              <a:rPr lang="en-US" dirty="0"/>
              <a:t>Extensible instructions</a:t>
            </a:r>
          </a:p>
          <a:p>
            <a:pPr lvl="2"/>
            <a:r>
              <a:rPr lang="en-US" dirty="0">
                <a:effectLst/>
                <a:latin typeface="Arial" panose="020B0604020202020204" pitchFamily="34" charset="0"/>
              </a:rPr>
              <a:t>Custom instructions </a:t>
            </a:r>
            <a:r>
              <a:rPr lang="en-US" dirty="0">
                <a:effectLst/>
                <a:latin typeface="Arial" panose="020B0604020202020204" pitchFamily="34" charset="0"/>
                <a:sym typeface="Wingdings" panose="05000000000000000000" pitchFamily="2" charset="2"/>
              </a:rPr>
              <a:t> </a:t>
            </a:r>
            <a:r>
              <a:rPr lang="en-US" dirty="0">
                <a:effectLst/>
                <a:latin typeface="Arial" panose="020B0604020202020204" pitchFamily="34" charset="0"/>
              </a:rPr>
              <a:t>out-of-order engines comply with providing register dependencies and correct retirement</a:t>
            </a:r>
            <a:endParaRPr lang="en-US" dirty="0"/>
          </a:p>
          <a:p>
            <a:pPr marL="201168" lvl="1" indent="0">
              <a:buNone/>
            </a:pPr>
            <a:endParaRPr lang="en-US" dirty="0"/>
          </a:p>
        </p:txBody>
      </p:sp>
      <p:sp>
        <p:nvSpPr>
          <p:cNvPr id="14" name="Snip and Round Single Corner Rectangle 13">
            <a:extLst>
              <a:ext uri="{FF2B5EF4-FFF2-40B4-BE49-F238E27FC236}">
                <a16:creationId xmlns:a16="http://schemas.microsoft.com/office/drawing/2014/main" id="{CAD8DCAD-6305-7142-8842-829FBB5943CD}"/>
              </a:ext>
            </a:extLst>
          </p:cNvPr>
          <p:cNvSpPr/>
          <p:nvPr/>
        </p:nvSpPr>
        <p:spPr>
          <a:xfrm>
            <a:off x="719743" y="6270170"/>
            <a:ext cx="1311352" cy="625037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Processor</a:t>
            </a:r>
          </a:p>
        </p:txBody>
      </p:sp>
      <p:sp>
        <p:nvSpPr>
          <p:cNvPr id="15" name="Snip and Round Single Corner Rectangle 14">
            <a:extLst>
              <a:ext uri="{FF2B5EF4-FFF2-40B4-BE49-F238E27FC236}">
                <a16:creationId xmlns:a16="http://schemas.microsoft.com/office/drawing/2014/main" id="{96CE32AB-E464-7743-AA7B-CF26A5F8DFA1}"/>
              </a:ext>
            </a:extLst>
          </p:cNvPr>
          <p:cNvSpPr/>
          <p:nvPr/>
        </p:nvSpPr>
        <p:spPr>
          <a:xfrm>
            <a:off x="2031095" y="6501508"/>
            <a:ext cx="1311352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Memory</a:t>
            </a:r>
          </a:p>
        </p:txBody>
      </p:sp>
      <p:sp>
        <p:nvSpPr>
          <p:cNvPr id="18" name="Snip and Round Single Corner Rectangle 17">
            <a:extLst>
              <a:ext uri="{FF2B5EF4-FFF2-40B4-BE49-F238E27FC236}">
                <a16:creationId xmlns:a16="http://schemas.microsoft.com/office/drawing/2014/main" id="{C621324C-BB42-C346-8781-1C09F21E438A}"/>
              </a:ext>
            </a:extLst>
          </p:cNvPr>
          <p:cNvSpPr/>
          <p:nvPr/>
        </p:nvSpPr>
        <p:spPr>
          <a:xfrm>
            <a:off x="7060160" y="6501508"/>
            <a:ext cx="1031811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Other</a:t>
            </a:r>
          </a:p>
        </p:txBody>
      </p:sp>
      <p:sp>
        <p:nvSpPr>
          <p:cNvPr id="19" name="Snip and Round Single Corner Rectangle 18">
            <a:extLst>
              <a:ext uri="{FF2B5EF4-FFF2-40B4-BE49-F238E27FC236}">
                <a16:creationId xmlns:a16="http://schemas.microsoft.com/office/drawing/2014/main" id="{42B25116-25A3-B748-A0DC-F57277531B83}"/>
              </a:ext>
            </a:extLst>
          </p:cNvPr>
          <p:cNvSpPr/>
          <p:nvPr/>
        </p:nvSpPr>
        <p:spPr>
          <a:xfrm>
            <a:off x="3342446" y="6501508"/>
            <a:ext cx="1860363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Network/NoC</a:t>
            </a:r>
          </a:p>
        </p:txBody>
      </p:sp>
      <p:sp>
        <p:nvSpPr>
          <p:cNvPr id="20" name="Snip and Round Single Corner Rectangle 19">
            <a:extLst>
              <a:ext uri="{FF2B5EF4-FFF2-40B4-BE49-F238E27FC236}">
                <a16:creationId xmlns:a16="http://schemas.microsoft.com/office/drawing/2014/main" id="{D2F2E361-A5CA-7D4E-B6C1-33DAB4033416}"/>
              </a:ext>
            </a:extLst>
          </p:cNvPr>
          <p:cNvSpPr/>
          <p:nvPr/>
        </p:nvSpPr>
        <p:spPr>
          <a:xfrm>
            <a:off x="5202809" y="6501508"/>
            <a:ext cx="1860363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Network driver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325F2D6-0A77-9394-38FE-99071DE12056}"/>
              </a:ext>
            </a:extLst>
          </p:cNvPr>
          <p:cNvGrpSpPr/>
          <p:nvPr/>
        </p:nvGrpSpPr>
        <p:grpSpPr>
          <a:xfrm>
            <a:off x="7952029" y="1449703"/>
            <a:ext cx="4093847" cy="4404255"/>
            <a:chOff x="7952029" y="1449703"/>
            <a:chExt cx="4093847" cy="4404255"/>
          </a:xfrm>
        </p:grpSpPr>
        <p:sp>
          <p:nvSpPr>
            <p:cNvPr id="16" name="Rounded Rectangle 120">
              <a:extLst>
                <a:ext uri="{FF2B5EF4-FFF2-40B4-BE49-F238E27FC236}">
                  <a16:creationId xmlns:a16="http://schemas.microsoft.com/office/drawing/2014/main" id="{78353B5C-C4B5-A787-8828-F5D284BBBA2E}"/>
                </a:ext>
              </a:extLst>
            </p:cNvPr>
            <p:cNvSpPr/>
            <p:nvPr/>
          </p:nvSpPr>
          <p:spPr>
            <a:xfrm>
              <a:off x="8694420" y="2061522"/>
              <a:ext cx="990078" cy="777735"/>
            </a:xfrm>
            <a:prstGeom prst="roundRect">
              <a:avLst/>
            </a:prstGeom>
            <a:solidFill>
              <a:srgbClr val="005376"/>
            </a:solidFill>
            <a:ln w="158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nsolas" panose="020B0609020204030204" pitchFamily="49" charset="0"/>
                  <a:cs typeface="Consolas" panose="020B0609020204030204" pitchFamily="49" charset="0"/>
                </a:rPr>
                <a:t>Vanadis</a:t>
              </a: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nsolas" panose="020B0609020204030204" pitchFamily="49" charset="0"/>
                  <a:cs typeface="Consolas" panose="020B0609020204030204" pitchFamily="49" charset="0"/>
                </a:rPr>
                <a:t> Core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nsolas" panose="020B0609020204030204" pitchFamily="49" charset="0"/>
                  <a:cs typeface="Consolas" panose="020B0609020204030204" pitchFamily="49" charset="0"/>
                </a:rPr>
                <a:t>@ 2.5GHz</a:t>
              </a:r>
            </a:p>
          </p:txBody>
        </p:sp>
        <p:sp>
          <p:nvSpPr>
            <p:cNvPr id="17" name="Rounded Rectangle 121">
              <a:extLst>
                <a:ext uri="{FF2B5EF4-FFF2-40B4-BE49-F238E27FC236}">
                  <a16:creationId xmlns:a16="http://schemas.microsoft.com/office/drawing/2014/main" id="{C08EAEBF-C494-A9D1-17CB-E5BF9321F8FF}"/>
                </a:ext>
              </a:extLst>
            </p:cNvPr>
            <p:cNvSpPr/>
            <p:nvPr/>
          </p:nvSpPr>
          <p:spPr>
            <a:xfrm>
              <a:off x="8694420" y="2849068"/>
              <a:ext cx="477894" cy="447390"/>
            </a:xfrm>
            <a:prstGeom prst="roundRect">
              <a:avLst/>
            </a:prstGeom>
            <a:solidFill>
              <a:srgbClr val="008E74"/>
            </a:solidFill>
            <a:ln w="158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nsolas" panose="020B0609020204030204" pitchFamily="49" charset="0"/>
                  <a:cs typeface="Consolas" panose="020B0609020204030204" pitchFamily="49" charset="0"/>
                </a:rPr>
                <a:t>L1D</a:t>
              </a:r>
            </a:p>
          </p:txBody>
        </p:sp>
        <p:sp>
          <p:nvSpPr>
            <p:cNvPr id="21" name="Rounded Rectangle 122">
              <a:extLst>
                <a:ext uri="{FF2B5EF4-FFF2-40B4-BE49-F238E27FC236}">
                  <a16:creationId xmlns:a16="http://schemas.microsoft.com/office/drawing/2014/main" id="{66219DB2-C6E8-B706-A59E-84C54DE6503A}"/>
                </a:ext>
              </a:extLst>
            </p:cNvPr>
            <p:cNvSpPr/>
            <p:nvPr/>
          </p:nvSpPr>
          <p:spPr>
            <a:xfrm>
              <a:off x="9206604" y="2849068"/>
              <a:ext cx="477894" cy="447390"/>
            </a:xfrm>
            <a:prstGeom prst="roundRect">
              <a:avLst/>
            </a:prstGeom>
            <a:solidFill>
              <a:srgbClr val="008E74"/>
            </a:solidFill>
            <a:ln w="158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nsolas" panose="020B0609020204030204" pitchFamily="49" charset="0"/>
                  <a:cs typeface="Consolas" panose="020B0609020204030204" pitchFamily="49" charset="0"/>
                </a:rPr>
                <a:t>L1I</a:t>
              </a:r>
            </a:p>
          </p:txBody>
        </p:sp>
        <p:sp>
          <p:nvSpPr>
            <p:cNvPr id="22" name="Rounded Rectangle 123">
              <a:extLst>
                <a:ext uri="{FF2B5EF4-FFF2-40B4-BE49-F238E27FC236}">
                  <a16:creationId xmlns:a16="http://schemas.microsoft.com/office/drawing/2014/main" id="{B3ABED96-3182-7A80-D852-AD0A334E98CC}"/>
                </a:ext>
              </a:extLst>
            </p:cNvPr>
            <p:cNvSpPr/>
            <p:nvPr/>
          </p:nvSpPr>
          <p:spPr>
            <a:xfrm>
              <a:off x="8694420" y="3529964"/>
              <a:ext cx="990078" cy="447390"/>
            </a:xfrm>
            <a:prstGeom prst="roundRect">
              <a:avLst/>
            </a:prstGeom>
            <a:solidFill>
              <a:srgbClr val="008E74"/>
            </a:solidFill>
            <a:ln w="158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nsolas" panose="020B0609020204030204" pitchFamily="49" charset="0"/>
                  <a:cs typeface="Consolas" panose="020B0609020204030204" pitchFamily="49" charset="0"/>
                </a:rPr>
                <a:t>L2 (2MB)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7E312645-35D0-CC70-DFEA-1263C9A99178}"/>
                </a:ext>
              </a:extLst>
            </p:cNvPr>
            <p:cNvCxnSpPr>
              <a:stCxn id="21" idx="2"/>
              <a:endCxn id="22" idx="0"/>
            </p:cNvCxnSpPr>
            <p:nvPr/>
          </p:nvCxnSpPr>
          <p:spPr>
            <a:xfrm flipH="1">
              <a:off x="9189459" y="3296458"/>
              <a:ext cx="256092" cy="233506"/>
            </a:xfrm>
            <a:prstGeom prst="straightConnector1">
              <a:avLst/>
            </a:prstGeom>
            <a:noFill/>
            <a:ln w="12700" cap="flat" cmpd="sng" algn="ctr">
              <a:solidFill>
                <a:srgbClr val="000000"/>
              </a:solidFill>
              <a:prstDash val="solid"/>
              <a:headEnd type="triangle"/>
              <a:tailEnd type="triangle"/>
            </a:ln>
            <a:effectLst/>
          </p:spPr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F94840DD-F754-10FD-BF1E-7C8510E99717}"/>
                </a:ext>
              </a:extLst>
            </p:cNvPr>
            <p:cNvCxnSpPr>
              <a:cxnSpLocks/>
              <a:stCxn id="17" idx="2"/>
              <a:endCxn id="22" idx="0"/>
            </p:cNvCxnSpPr>
            <p:nvPr/>
          </p:nvCxnSpPr>
          <p:spPr>
            <a:xfrm>
              <a:off x="8933367" y="3296458"/>
              <a:ext cx="256092" cy="233506"/>
            </a:xfrm>
            <a:prstGeom prst="straightConnector1">
              <a:avLst/>
            </a:prstGeom>
            <a:noFill/>
            <a:ln w="12700" cap="flat" cmpd="sng" algn="ctr">
              <a:solidFill>
                <a:srgbClr val="000000"/>
              </a:solidFill>
              <a:prstDash val="solid"/>
              <a:headEnd type="triangle"/>
              <a:tailEnd type="triangle"/>
            </a:ln>
            <a:effectLst/>
          </p:spPr>
        </p:cxnSp>
        <p:sp>
          <p:nvSpPr>
            <p:cNvPr id="25" name="Cloud 24">
              <a:extLst>
                <a:ext uri="{FF2B5EF4-FFF2-40B4-BE49-F238E27FC236}">
                  <a16:creationId xmlns:a16="http://schemas.microsoft.com/office/drawing/2014/main" id="{220774F9-FA33-62B1-077D-A11C389D787D}"/>
                </a:ext>
              </a:extLst>
            </p:cNvPr>
            <p:cNvSpPr/>
            <p:nvPr/>
          </p:nvSpPr>
          <p:spPr>
            <a:xfrm>
              <a:off x="8798934" y="4210860"/>
              <a:ext cx="2000772" cy="655318"/>
            </a:xfrm>
            <a:prstGeom prst="cloud">
              <a:avLst/>
            </a:prstGeom>
            <a:solidFill>
              <a:srgbClr val="FFA033">
                <a:lumMod val="40000"/>
                <a:lumOff val="60000"/>
              </a:srgbClr>
            </a:solidFill>
            <a:ln w="1587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cs typeface="Consolas" panose="020B0609020204030204" pitchFamily="49" charset="0"/>
                </a:rPr>
                <a:t>NoC</a:t>
              </a: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3A4CBD03-B75F-A4C1-5AA6-9059CEF40253}"/>
                </a:ext>
              </a:extLst>
            </p:cNvPr>
            <p:cNvGrpSpPr/>
            <p:nvPr/>
          </p:nvGrpSpPr>
          <p:grpSpPr>
            <a:xfrm>
              <a:off x="9799320" y="2183938"/>
              <a:ext cx="990078" cy="1676400"/>
              <a:chOff x="2575560" y="2324100"/>
              <a:chExt cx="990078" cy="1676400"/>
            </a:xfrm>
          </p:grpSpPr>
          <p:sp>
            <p:nvSpPr>
              <p:cNvPr id="50" name="Rounded Rectangle 151">
                <a:extLst>
                  <a:ext uri="{FF2B5EF4-FFF2-40B4-BE49-F238E27FC236}">
                    <a16:creationId xmlns:a16="http://schemas.microsoft.com/office/drawing/2014/main" id="{1A909F5D-3152-9137-4FFB-ADB2BEF30E35}"/>
                  </a:ext>
                </a:extLst>
              </p:cNvPr>
              <p:cNvSpPr/>
              <p:nvPr/>
            </p:nvSpPr>
            <p:spPr>
              <a:xfrm>
                <a:off x="2575560" y="2324100"/>
                <a:ext cx="990078" cy="658036"/>
              </a:xfrm>
              <a:prstGeom prst="roundRect">
                <a:avLst/>
              </a:prstGeom>
              <a:solidFill>
                <a:srgbClr val="005376"/>
              </a:solidFill>
              <a:ln w="1587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0" cap="none" spc="0" normalizeH="0" baseline="0" noProof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nsolas" panose="020B0609020204030204" pitchFamily="49" charset="0"/>
                    <a:cs typeface="Consolas" panose="020B0609020204030204" pitchFamily="49" charset="0"/>
                  </a:rPr>
                  <a:t>Vanadis</a:t>
                </a: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nsolas" panose="020B0609020204030204" pitchFamily="49" charset="0"/>
                    <a:cs typeface="Consolas" panose="020B0609020204030204" pitchFamily="49" charset="0"/>
                  </a:rPr>
                  <a:t> Core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nsolas" panose="020B0609020204030204" pitchFamily="49" charset="0"/>
                    <a:cs typeface="Consolas" panose="020B0609020204030204" pitchFamily="49" charset="0"/>
                  </a:rPr>
                  <a:t>@ 1.0GHz</a:t>
                </a:r>
              </a:p>
            </p:txBody>
          </p:sp>
          <p:sp>
            <p:nvSpPr>
              <p:cNvPr id="51" name="Rounded Rectangle 152">
                <a:extLst>
                  <a:ext uri="{FF2B5EF4-FFF2-40B4-BE49-F238E27FC236}">
                    <a16:creationId xmlns:a16="http://schemas.microsoft.com/office/drawing/2014/main" id="{CF1DB7A3-8B82-96D3-B9A8-51F06CC4282D}"/>
                  </a:ext>
                </a:extLst>
              </p:cNvPr>
              <p:cNvSpPr/>
              <p:nvPr/>
            </p:nvSpPr>
            <p:spPr>
              <a:xfrm>
                <a:off x="2575560" y="2991946"/>
                <a:ext cx="477894" cy="447390"/>
              </a:xfrm>
              <a:prstGeom prst="roundRect">
                <a:avLst/>
              </a:prstGeom>
              <a:solidFill>
                <a:srgbClr val="008E74"/>
              </a:solidFill>
              <a:ln w="1587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nsolas" panose="020B0609020204030204" pitchFamily="49" charset="0"/>
                    <a:cs typeface="Consolas" panose="020B0609020204030204" pitchFamily="49" charset="0"/>
                  </a:rPr>
                  <a:t>L1D</a:t>
                </a:r>
              </a:p>
            </p:txBody>
          </p:sp>
          <p:sp>
            <p:nvSpPr>
              <p:cNvPr id="52" name="Rounded Rectangle 153">
                <a:extLst>
                  <a:ext uri="{FF2B5EF4-FFF2-40B4-BE49-F238E27FC236}">
                    <a16:creationId xmlns:a16="http://schemas.microsoft.com/office/drawing/2014/main" id="{AB8B70E3-C6D6-F383-80B2-6A9571C5AD7F}"/>
                  </a:ext>
                </a:extLst>
              </p:cNvPr>
              <p:cNvSpPr/>
              <p:nvPr/>
            </p:nvSpPr>
            <p:spPr>
              <a:xfrm>
                <a:off x="3087744" y="2991946"/>
                <a:ext cx="477894" cy="447390"/>
              </a:xfrm>
              <a:prstGeom prst="roundRect">
                <a:avLst/>
              </a:prstGeom>
              <a:solidFill>
                <a:srgbClr val="008E74"/>
              </a:solidFill>
              <a:ln w="1587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nsolas" panose="020B0609020204030204" pitchFamily="49" charset="0"/>
                    <a:cs typeface="Consolas" panose="020B0609020204030204" pitchFamily="49" charset="0"/>
                  </a:rPr>
                  <a:t>L1I</a:t>
                </a:r>
              </a:p>
            </p:txBody>
          </p:sp>
          <p:sp>
            <p:nvSpPr>
              <p:cNvPr id="53" name="Rounded Rectangle 154">
                <a:extLst>
                  <a:ext uri="{FF2B5EF4-FFF2-40B4-BE49-F238E27FC236}">
                    <a16:creationId xmlns:a16="http://schemas.microsoft.com/office/drawing/2014/main" id="{7C62ECED-DB9C-7AF1-0917-47C8937E215E}"/>
                  </a:ext>
                </a:extLst>
              </p:cNvPr>
              <p:cNvSpPr/>
              <p:nvPr/>
            </p:nvSpPr>
            <p:spPr>
              <a:xfrm>
                <a:off x="2575560" y="3672842"/>
                <a:ext cx="990078" cy="327658"/>
              </a:xfrm>
              <a:prstGeom prst="roundRect">
                <a:avLst/>
              </a:prstGeom>
              <a:solidFill>
                <a:srgbClr val="008E74"/>
              </a:solidFill>
              <a:ln w="1587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nsolas" panose="020B0609020204030204" pitchFamily="49" charset="0"/>
                    <a:cs typeface="Consolas" panose="020B0609020204030204" pitchFamily="49" charset="0"/>
                  </a:rPr>
                  <a:t>L2 (128kB)</a:t>
                </a:r>
              </a:p>
            </p:txBody>
          </p:sp>
          <p:cxnSp>
            <p:nvCxnSpPr>
              <p:cNvPr id="54" name="Straight Arrow Connector 53">
                <a:extLst>
                  <a:ext uri="{FF2B5EF4-FFF2-40B4-BE49-F238E27FC236}">
                    <a16:creationId xmlns:a16="http://schemas.microsoft.com/office/drawing/2014/main" id="{C50114BE-D014-4BCF-CD95-F58523656900}"/>
                  </a:ext>
                </a:extLst>
              </p:cNvPr>
              <p:cNvCxnSpPr>
                <a:cxnSpLocks/>
                <a:stCxn id="52" idx="2"/>
                <a:endCxn id="53" idx="0"/>
              </p:cNvCxnSpPr>
              <p:nvPr/>
            </p:nvCxnSpPr>
            <p:spPr>
              <a:xfrm flipH="1">
                <a:off x="3070599" y="3439336"/>
                <a:ext cx="256092" cy="233506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000000"/>
                </a:solidFill>
                <a:prstDash val="solid"/>
                <a:headEnd type="triangle"/>
                <a:tailEnd type="triangle"/>
              </a:ln>
              <a:effectLst/>
            </p:spPr>
          </p:cxnSp>
          <p:cxnSp>
            <p:nvCxnSpPr>
              <p:cNvPr id="55" name="Straight Arrow Connector 54">
                <a:extLst>
                  <a:ext uri="{FF2B5EF4-FFF2-40B4-BE49-F238E27FC236}">
                    <a16:creationId xmlns:a16="http://schemas.microsoft.com/office/drawing/2014/main" id="{BD5B9B06-A036-26CE-0EEE-136261B82BA8}"/>
                  </a:ext>
                </a:extLst>
              </p:cNvPr>
              <p:cNvCxnSpPr>
                <a:cxnSpLocks/>
                <a:stCxn id="51" idx="2"/>
                <a:endCxn id="53" idx="0"/>
              </p:cNvCxnSpPr>
              <p:nvPr/>
            </p:nvCxnSpPr>
            <p:spPr>
              <a:xfrm>
                <a:off x="2814507" y="3439336"/>
                <a:ext cx="256092" cy="233506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000000"/>
                </a:solidFill>
                <a:prstDash val="solid"/>
                <a:headEnd type="triangle"/>
                <a:tailEnd type="triangle"/>
              </a:ln>
              <a:effectLst/>
            </p:spPr>
          </p:cxnSp>
        </p:grpSp>
        <p:sp>
          <p:nvSpPr>
            <p:cNvPr id="27" name="Rounded Rectangle 128">
              <a:extLst>
                <a:ext uri="{FF2B5EF4-FFF2-40B4-BE49-F238E27FC236}">
                  <a16:creationId xmlns:a16="http://schemas.microsoft.com/office/drawing/2014/main" id="{A1B124F7-2879-B1D7-0C55-CDD431AEC6D7}"/>
                </a:ext>
              </a:extLst>
            </p:cNvPr>
            <p:cNvSpPr/>
            <p:nvPr/>
          </p:nvSpPr>
          <p:spPr>
            <a:xfrm>
              <a:off x="8798934" y="5138675"/>
              <a:ext cx="2000772" cy="320040"/>
            </a:xfrm>
            <a:prstGeom prst="roundRect">
              <a:avLst/>
            </a:prstGeom>
            <a:solidFill>
              <a:srgbClr val="008E74"/>
            </a:solidFill>
            <a:ln w="158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nsolas" panose="020B0609020204030204" pitchFamily="49" charset="0"/>
                  <a:cs typeface="Consolas" panose="020B0609020204030204" pitchFamily="49" charset="0"/>
                </a:rPr>
                <a:t>Mem Ctrl</a:t>
              </a: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79549F43-91CE-7F72-2B05-DA2FB189F7E5}"/>
                </a:ext>
              </a:extLst>
            </p:cNvPr>
            <p:cNvCxnSpPr>
              <a:stCxn id="53" idx="2"/>
              <a:endCxn id="25" idx="3"/>
            </p:cNvCxnSpPr>
            <p:nvPr/>
          </p:nvCxnSpPr>
          <p:spPr>
            <a:xfrm flipH="1">
              <a:off x="9799320" y="3860338"/>
              <a:ext cx="495039" cy="387990"/>
            </a:xfrm>
            <a:prstGeom prst="straightConnector1">
              <a:avLst/>
            </a:prstGeom>
            <a:noFill/>
            <a:ln w="12700" cap="flat" cmpd="sng" algn="ctr">
              <a:solidFill>
                <a:srgbClr val="000000"/>
              </a:solidFill>
              <a:prstDash val="solid"/>
              <a:headEnd type="triangle"/>
              <a:tailEnd type="triangle"/>
            </a:ln>
            <a:effectLst/>
          </p:spPr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034D15B4-1635-4FC7-B56D-51662E5D9CAE}"/>
                </a:ext>
              </a:extLst>
            </p:cNvPr>
            <p:cNvCxnSpPr>
              <a:cxnSpLocks/>
              <a:stCxn id="22" idx="2"/>
              <a:endCxn id="25" idx="3"/>
            </p:cNvCxnSpPr>
            <p:nvPr/>
          </p:nvCxnSpPr>
          <p:spPr>
            <a:xfrm>
              <a:off x="9189459" y="3977354"/>
              <a:ext cx="609861" cy="270974"/>
            </a:xfrm>
            <a:prstGeom prst="straightConnector1">
              <a:avLst/>
            </a:prstGeom>
            <a:noFill/>
            <a:ln w="12700" cap="flat" cmpd="sng" algn="ctr">
              <a:solidFill>
                <a:srgbClr val="000000"/>
              </a:solidFill>
              <a:prstDash val="solid"/>
              <a:headEnd type="triangle"/>
              <a:tailEnd type="triangle"/>
            </a:ln>
            <a:effectLst/>
          </p:spPr>
        </p:cxnSp>
        <p:sp>
          <p:nvSpPr>
            <p:cNvPr id="30" name="Rounded Rectangle 131">
              <a:extLst>
                <a:ext uri="{FF2B5EF4-FFF2-40B4-BE49-F238E27FC236}">
                  <a16:creationId xmlns:a16="http://schemas.microsoft.com/office/drawing/2014/main" id="{06079EC2-A1FB-1C71-22A1-749ACC521667}"/>
                </a:ext>
              </a:extLst>
            </p:cNvPr>
            <p:cNvSpPr/>
            <p:nvPr/>
          </p:nvSpPr>
          <p:spPr>
            <a:xfrm rot="16200000">
              <a:off x="7334809" y="2066923"/>
              <a:ext cx="1623060" cy="388620"/>
            </a:xfrm>
            <a:prstGeom prst="roundRect">
              <a:avLst/>
            </a:prstGeom>
            <a:solidFill>
              <a:srgbClr val="008E74"/>
            </a:solidFill>
            <a:ln w="158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kumimoji="0" lang="en-US" sz="12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nsolas" panose="020B0609020204030204" pitchFamily="49" charset="0"/>
                  <a:cs typeface="Consolas" panose="020B0609020204030204" pitchFamily="49" charset="0"/>
                </a:rPr>
                <a:t>Vanadis</a:t>
              </a: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nsolas" panose="020B0609020204030204" pitchFamily="49" charset="0"/>
                  <a:cs typeface="Consolas" panose="020B0609020204030204" pitchFamily="49" charset="0"/>
                </a:rPr>
                <a:t> OS Handler</a:t>
              </a:r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9EDE8E87-67F1-F0BB-72B5-A54E618E1C51}"/>
                </a:ext>
              </a:extLst>
            </p:cNvPr>
            <p:cNvGrpSpPr/>
            <p:nvPr/>
          </p:nvGrpSpPr>
          <p:grpSpPr>
            <a:xfrm>
              <a:off x="11055798" y="2691764"/>
              <a:ext cx="990078" cy="1676400"/>
              <a:chOff x="2575560" y="2324100"/>
              <a:chExt cx="990078" cy="1676400"/>
            </a:xfrm>
          </p:grpSpPr>
          <p:sp>
            <p:nvSpPr>
              <p:cNvPr id="44" name="Rounded Rectangle 145">
                <a:extLst>
                  <a:ext uri="{FF2B5EF4-FFF2-40B4-BE49-F238E27FC236}">
                    <a16:creationId xmlns:a16="http://schemas.microsoft.com/office/drawing/2014/main" id="{2B887478-11A3-16A9-F72E-EEF169B414CF}"/>
                  </a:ext>
                </a:extLst>
              </p:cNvPr>
              <p:cNvSpPr/>
              <p:nvPr/>
            </p:nvSpPr>
            <p:spPr>
              <a:xfrm>
                <a:off x="2575560" y="2324100"/>
                <a:ext cx="990078" cy="658036"/>
              </a:xfrm>
              <a:prstGeom prst="roundRect">
                <a:avLst/>
              </a:prstGeom>
              <a:solidFill>
                <a:srgbClr val="005376"/>
              </a:solidFill>
              <a:ln w="1587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0" cap="none" spc="0" normalizeH="0" baseline="0" noProof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nsolas" panose="020B0609020204030204" pitchFamily="49" charset="0"/>
                    <a:cs typeface="Consolas" panose="020B0609020204030204" pitchFamily="49" charset="0"/>
                  </a:rPr>
                  <a:t>Vanadis</a:t>
                </a: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nsolas" panose="020B0609020204030204" pitchFamily="49" charset="0"/>
                    <a:cs typeface="Consolas" panose="020B0609020204030204" pitchFamily="49" charset="0"/>
                  </a:rPr>
                  <a:t> Core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nsolas" panose="020B0609020204030204" pitchFamily="49" charset="0"/>
                    <a:cs typeface="Consolas" panose="020B0609020204030204" pitchFamily="49" charset="0"/>
                  </a:rPr>
                  <a:t>@ 1.0GHz</a:t>
                </a:r>
              </a:p>
            </p:txBody>
          </p:sp>
          <p:sp>
            <p:nvSpPr>
              <p:cNvPr id="45" name="Rounded Rectangle 146">
                <a:extLst>
                  <a:ext uri="{FF2B5EF4-FFF2-40B4-BE49-F238E27FC236}">
                    <a16:creationId xmlns:a16="http://schemas.microsoft.com/office/drawing/2014/main" id="{1A5EC799-BABA-2A41-E7F0-62BD8386A76F}"/>
                  </a:ext>
                </a:extLst>
              </p:cNvPr>
              <p:cNvSpPr/>
              <p:nvPr/>
            </p:nvSpPr>
            <p:spPr>
              <a:xfrm>
                <a:off x="2575560" y="2991946"/>
                <a:ext cx="477894" cy="447390"/>
              </a:xfrm>
              <a:prstGeom prst="roundRect">
                <a:avLst/>
              </a:prstGeom>
              <a:solidFill>
                <a:srgbClr val="008E74"/>
              </a:solidFill>
              <a:ln w="1587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nsolas" panose="020B0609020204030204" pitchFamily="49" charset="0"/>
                    <a:cs typeface="Consolas" panose="020B0609020204030204" pitchFamily="49" charset="0"/>
                  </a:rPr>
                  <a:t>L1D</a:t>
                </a:r>
              </a:p>
            </p:txBody>
          </p:sp>
          <p:sp>
            <p:nvSpPr>
              <p:cNvPr id="46" name="Rounded Rectangle 147">
                <a:extLst>
                  <a:ext uri="{FF2B5EF4-FFF2-40B4-BE49-F238E27FC236}">
                    <a16:creationId xmlns:a16="http://schemas.microsoft.com/office/drawing/2014/main" id="{5B00AD46-4C69-DEA9-270B-9693AC798527}"/>
                  </a:ext>
                </a:extLst>
              </p:cNvPr>
              <p:cNvSpPr/>
              <p:nvPr/>
            </p:nvSpPr>
            <p:spPr>
              <a:xfrm>
                <a:off x="3087744" y="2991946"/>
                <a:ext cx="477894" cy="447390"/>
              </a:xfrm>
              <a:prstGeom prst="roundRect">
                <a:avLst/>
              </a:prstGeom>
              <a:solidFill>
                <a:srgbClr val="008E74"/>
              </a:solidFill>
              <a:ln w="1587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nsolas" panose="020B0609020204030204" pitchFamily="49" charset="0"/>
                    <a:cs typeface="Consolas" panose="020B0609020204030204" pitchFamily="49" charset="0"/>
                  </a:rPr>
                  <a:t>L1I</a:t>
                </a:r>
              </a:p>
            </p:txBody>
          </p:sp>
          <p:sp>
            <p:nvSpPr>
              <p:cNvPr id="47" name="Rounded Rectangle 148">
                <a:extLst>
                  <a:ext uri="{FF2B5EF4-FFF2-40B4-BE49-F238E27FC236}">
                    <a16:creationId xmlns:a16="http://schemas.microsoft.com/office/drawing/2014/main" id="{33D7EB76-13F2-3E24-F8FB-A6F56D9E9358}"/>
                  </a:ext>
                </a:extLst>
              </p:cNvPr>
              <p:cNvSpPr/>
              <p:nvPr/>
            </p:nvSpPr>
            <p:spPr>
              <a:xfrm>
                <a:off x="2575560" y="3672842"/>
                <a:ext cx="990078" cy="327658"/>
              </a:xfrm>
              <a:prstGeom prst="roundRect">
                <a:avLst/>
              </a:prstGeom>
              <a:solidFill>
                <a:srgbClr val="008E74"/>
              </a:solidFill>
              <a:ln w="1587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nsolas" panose="020B0609020204030204" pitchFamily="49" charset="0"/>
                    <a:cs typeface="Consolas" panose="020B0609020204030204" pitchFamily="49" charset="0"/>
                  </a:rPr>
                  <a:t>L2 (128kB)</a:t>
                </a:r>
              </a:p>
            </p:txBody>
          </p:sp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9129BF45-627D-7676-00DC-BC4642245C8A}"/>
                  </a:ext>
                </a:extLst>
              </p:cNvPr>
              <p:cNvCxnSpPr>
                <a:cxnSpLocks/>
                <a:stCxn id="46" idx="2"/>
                <a:endCxn id="47" idx="0"/>
              </p:cNvCxnSpPr>
              <p:nvPr/>
            </p:nvCxnSpPr>
            <p:spPr>
              <a:xfrm flipH="1">
                <a:off x="3070599" y="3439336"/>
                <a:ext cx="256092" cy="233506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000000"/>
                </a:solidFill>
                <a:prstDash val="solid"/>
                <a:headEnd type="triangle"/>
                <a:tailEnd type="triangle"/>
              </a:ln>
              <a:effectLst/>
            </p:spPr>
          </p:cxnSp>
          <p:cxnSp>
            <p:nvCxnSpPr>
              <p:cNvPr id="49" name="Straight Arrow Connector 48">
                <a:extLst>
                  <a:ext uri="{FF2B5EF4-FFF2-40B4-BE49-F238E27FC236}">
                    <a16:creationId xmlns:a16="http://schemas.microsoft.com/office/drawing/2014/main" id="{A5CAC1A6-24A7-59CE-FAFC-1283875EAC64}"/>
                  </a:ext>
                </a:extLst>
              </p:cNvPr>
              <p:cNvCxnSpPr>
                <a:cxnSpLocks/>
                <a:stCxn id="45" idx="2"/>
                <a:endCxn id="47" idx="0"/>
              </p:cNvCxnSpPr>
              <p:nvPr/>
            </p:nvCxnSpPr>
            <p:spPr>
              <a:xfrm>
                <a:off x="2814507" y="3439336"/>
                <a:ext cx="256092" cy="233506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000000"/>
                </a:solidFill>
                <a:prstDash val="solid"/>
                <a:headEnd type="triangle"/>
                <a:tailEnd type="triangle"/>
              </a:ln>
              <a:effectLst/>
            </p:spPr>
          </p:cxnSp>
        </p:grp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6D64606-4A9A-D8DF-415B-C0251821D3C7}"/>
                </a:ext>
              </a:extLst>
            </p:cNvPr>
            <p:cNvSpPr txBox="1"/>
            <p:nvPr/>
          </p:nvSpPr>
          <p:spPr>
            <a:xfrm rot="1893593" flipH="1">
              <a:off x="10760751" y="2824421"/>
              <a:ext cx="496954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cs typeface="Consolas" panose="020B0609020204030204" pitchFamily="49" charset="0"/>
                </a:rPr>
                <a:t>…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53972E1-E995-5E0D-321D-8B587914E065}"/>
                </a:ext>
              </a:extLst>
            </p:cNvPr>
            <p:cNvSpPr txBox="1"/>
            <p:nvPr/>
          </p:nvSpPr>
          <p:spPr>
            <a:xfrm rot="1964941">
              <a:off x="10467901" y="1797822"/>
              <a:ext cx="1544012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cs typeface="Consolas" panose="020B0609020204030204" pitchFamily="49" charset="0"/>
                </a:rPr>
                <a:t>Many small cores</a:t>
              </a:r>
            </a:p>
          </p:txBody>
        </p:sp>
        <p:sp>
          <p:nvSpPr>
            <p:cNvPr id="34" name="Right Brace 33">
              <a:extLst>
                <a:ext uri="{FF2B5EF4-FFF2-40B4-BE49-F238E27FC236}">
                  <a16:creationId xmlns:a16="http://schemas.microsoft.com/office/drawing/2014/main" id="{A15D96F5-7610-FC41-F549-546061A732A5}"/>
                </a:ext>
              </a:extLst>
            </p:cNvPr>
            <p:cNvSpPr/>
            <p:nvPr/>
          </p:nvSpPr>
          <p:spPr>
            <a:xfrm rot="18159016">
              <a:off x="10921666" y="1322833"/>
              <a:ext cx="220976" cy="1570204"/>
            </a:xfrm>
            <a:prstGeom prst="rightBrace">
              <a:avLst/>
            </a:prstGeom>
            <a:noFill/>
            <a:ln w="127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B54505E3-044A-DCD8-2CB4-0FC9FD039E34}"/>
                </a:ext>
              </a:extLst>
            </p:cNvPr>
            <p:cNvSpPr txBox="1"/>
            <p:nvPr/>
          </p:nvSpPr>
          <p:spPr>
            <a:xfrm rot="16200000">
              <a:off x="8187050" y="2300691"/>
              <a:ext cx="864339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cs typeface="Consolas" panose="020B0609020204030204" pitchFamily="49" charset="0"/>
                </a:rPr>
                <a:t>Big Core</a:t>
              </a:r>
            </a:p>
          </p:txBody>
        </p:sp>
        <p:cxnSp>
          <p:nvCxnSpPr>
            <p:cNvPr id="36" name="Curved Connector 137">
              <a:extLst>
                <a:ext uri="{FF2B5EF4-FFF2-40B4-BE49-F238E27FC236}">
                  <a16:creationId xmlns:a16="http://schemas.microsoft.com/office/drawing/2014/main" id="{7627890E-27AC-EFB8-2393-DB513B8AB1E0}"/>
                </a:ext>
              </a:extLst>
            </p:cNvPr>
            <p:cNvCxnSpPr>
              <a:stCxn id="50" idx="0"/>
            </p:cNvCxnSpPr>
            <p:nvPr/>
          </p:nvCxnSpPr>
          <p:spPr>
            <a:xfrm rot="16200000" flipV="1">
              <a:off x="9109868" y="999447"/>
              <a:ext cx="415272" cy="1953710"/>
            </a:xfrm>
            <a:prstGeom prst="curvedConnector2">
              <a:avLst/>
            </a:prstGeom>
            <a:noFill/>
            <a:ln w="12700" cap="flat" cmpd="sng" algn="ctr">
              <a:solidFill>
                <a:srgbClr val="000000"/>
              </a:solidFill>
              <a:prstDash val="solid"/>
              <a:tailEnd type="triangle"/>
            </a:ln>
            <a:effectLst/>
          </p:spPr>
        </p:cxnSp>
        <p:cxnSp>
          <p:nvCxnSpPr>
            <p:cNvPr id="37" name="Curved Connector 138">
              <a:extLst>
                <a:ext uri="{FF2B5EF4-FFF2-40B4-BE49-F238E27FC236}">
                  <a16:creationId xmlns:a16="http://schemas.microsoft.com/office/drawing/2014/main" id="{20311AF7-37D7-9272-7001-BDF05A54B777}"/>
                </a:ext>
              </a:extLst>
            </p:cNvPr>
            <p:cNvCxnSpPr>
              <a:cxnSpLocks/>
              <a:stCxn id="16" idx="0"/>
            </p:cNvCxnSpPr>
            <p:nvPr/>
          </p:nvCxnSpPr>
          <p:spPr>
            <a:xfrm rot="16200000" flipV="1">
              <a:off x="8702456" y="1574519"/>
              <a:ext cx="125198" cy="848808"/>
            </a:xfrm>
            <a:prstGeom prst="curvedConnector2">
              <a:avLst/>
            </a:prstGeom>
            <a:noFill/>
            <a:ln w="12700" cap="flat" cmpd="sng" algn="ctr">
              <a:solidFill>
                <a:srgbClr val="000000"/>
              </a:solidFill>
              <a:prstDash val="solid"/>
              <a:tailEnd type="triangle"/>
            </a:ln>
            <a:effectLst/>
          </p:spPr>
        </p:cxnSp>
        <p:cxnSp>
          <p:nvCxnSpPr>
            <p:cNvPr id="38" name="Curved Connector 139">
              <a:extLst>
                <a:ext uri="{FF2B5EF4-FFF2-40B4-BE49-F238E27FC236}">
                  <a16:creationId xmlns:a16="http://schemas.microsoft.com/office/drawing/2014/main" id="{762780AB-30B6-5377-79B1-1F8F2CEB3AB0}"/>
                </a:ext>
              </a:extLst>
            </p:cNvPr>
            <p:cNvCxnSpPr>
              <a:cxnSpLocks/>
              <a:stCxn id="44" idx="0"/>
            </p:cNvCxnSpPr>
            <p:nvPr/>
          </p:nvCxnSpPr>
          <p:spPr>
            <a:xfrm rot="16200000" flipV="1">
              <a:off x="9438205" y="579132"/>
              <a:ext cx="1015076" cy="3210188"/>
            </a:xfrm>
            <a:prstGeom prst="curvedConnector2">
              <a:avLst/>
            </a:prstGeom>
            <a:noFill/>
            <a:ln w="12700" cap="flat" cmpd="sng" algn="ctr">
              <a:solidFill>
                <a:srgbClr val="000000"/>
              </a:solidFill>
              <a:prstDash val="solid"/>
              <a:tailEnd type="triangle"/>
            </a:ln>
            <a:effectLst/>
          </p:spPr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71A6F25A-14A4-14A4-E9AC-9F5EED4F3C2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766538" y="4219575"/>
              <a:ext cx="266400" cy="163829"/>
            </a:xfrm>
            <a:prstGeom prst="straightConnector1">
              <a:avLst/>
            </a:prstGeom>
            <a:noFill/>
            <a:ln w="12700" cap="flat" cmpd="sng" algn="ctr">
              <a:solidFill>
                <a:srgbClr val="000000"/>
              </a:solidFill>
              <a:prstDash val="solid"/>
              <a:headEnd type="triangle"/>
              <a:tailEnd type="triangle"/>
            </a:ln>
            <a:effectLst/>
          </p:spPr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1B130713-2E8A-CB80-ABA0-85581E1F5BD9}"/>
                </a:ext>
              </a:extLst>
            </p:cNvPr>
            <p:cNvCxnSpPr>
              <a:cxnSpLocks/>
              <a:stCxn id="27" idx="0"/>
              <a:endCxn id="25" idx="1"/>
            </p:cNvCxnSpPr>
            <p:nvPr/>
          </p:nvCxnSpPr>
          <p:spPr>
            <a:xfrm flipV="1">
              <a:off x="9799320" y="4865480"/>
              <a:ext cx="0" cy="273195"/>
            </a:xfrm>
            <a:prstGeom prst="straightConnector1">
              <a:avLst/>
            </a:prstGeom>
            <a:noFill/>
            <a:ln w="12700" cap="flat" cmpd="sng" algn="ctr">
              <a:solidFill>
                <a:srgbClr val="000000"/>
              </a:solidFill>
              <a:prstDash val="solid"/>
              <a:headEnd type="triangle"/>
              <a:tailEnd type="triangle"/>
            </a:ln>
            <a:effectLst/>
          </p:spPr>
        </p:cxnSp>
        <p:sp>
          <p:nvSpPr>
            <p:cNvPr id="41" name="Rounded Rectangle 142">
              <a:extLst>
                <a:ext uri="{FF2B5EF4-FFF2-40B4-BE49-F238E27FC236}">
                  <a16:creationId xmlns:a16="http://schemas.microsoft.com/office/drawing/2014/main" id="{347588C7-61BD-7DF5-7087-6285AE097C16}"/>
                </a:ext>
              </a:extLst>
            </p:cNvPr>
            <p:cNvSpPr/>
            <p:nvPr/>
          </p:nvSpPr>
          <p:spPr>
            <a:xfrm>
              <a:off x="8798934" y="5533918"/>
              <a:ext cx="2000772" cy="320040"/>
            </a:xfrm>
            <a:prstGeom prst="roundRect">
              <a:avLst/>
            </a:prstGeom>
            <a:solidFill>
              <a:srgbClr val="008E74"/>
            </a:solidFill>
            <a:ln w="158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nsolas" panose="020B0609020204030204" pitchFamily="49" charset="0"/>
                  <a:cs typeface="Consolas" panose="020B0609020204030204" pitchFamily="49" charset="0"/>
                </a:rPr>
                <a:t>HBM Model (</a:t>
              </a:r>
              <a:r>
                <a:rPr kumimoji="0" lang="en-US" sz="12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nsolas" panose="020B0609020204030204" pitchFamily="49" charset="0"/>
                  <a:cs typeface="Consolas" panose="020B0609020204030204" pitchFamily="49" charset="0"/>
                </a:rPr>
                <a:t>CRAMSim</a:t>
              </a: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nsolas" panose="020B0609020204030204" pitchFamily="49" charset="0"/>
                  <a:cs typeface="Consolas" panose="020B0609020204030204" pitchFamily="49" charset="0"/>
                </a:rPr>
                <a:t>?)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613AA5F8-CF75-FAEC-D720-78AF1F89338A}"/>
                </a:ext>
              </a:extLst>
            </p:cNvPr>
            <p:cNvSpPr txBox="1"/>
            <p:nvPr/>
          </p:nvSpPr>
          <p:spPr>
            <a:xfrm rot="1893593" flipH="1">
              <a:off x="10102050" y="2992198"/>
              <a:ext cx="496954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cs typeface="Consolas" panose="020B0609020204030204" pitchFamily="49" charset="0"/>
                </a:rPr>
                <a:t>…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CEE46416-E77D-6BA6-B533-4A2EAA98D3E6}"/>
                </a:ext>
              </a:extLst>
            </p:cNvPr>
            <p:cNvSpPr txBox="1"/>
            <p:nvPr/>
          </p:nvSpPr>
          <p:spPr>
            <a:xfrm rot="1893593" flipH="1">
              <a:off x="10753388" y="3531518"/>
              <a:ext cx="496954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cs typeface="Consolas" panose="020B0609020204030204" pitchFamily="49" charset="0"/>
                </a:rPr>
                <a:t>…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C54BF404-FB99-CBD4-C750-AC99B19633BA}"/>
              </a:ext>
            </a:extLst>
          </p:cNvPr>
          <p:cNvGrpSpPr/>
          <p:nvPr/>
        </p:nvGrpSpPr>
        <p:grpSpPr>
          <a:xfrm>
            <a:off x="7795970" y="5935843"/>
            <a:ext cx="3777056" cy="369332"/>
            <a:chOff x="1654202" y="4699181"/>
            <a:chExt cx="3777056" cy="369332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5E014DF4-3758-3018-BF5E-D60FBFC04E5D}"/>
                </a:ext>
              </a:extLst>
            </p:cNvPr>
            <p:cNvSpPr txBox="1"/>
            <p:nvPr/>
          </p:nvSpPr>
          <p:spPr>
            <a:xfrm>
              <a:off x="1941115" y="4699181"/>
              <a:ext cx="3490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3">
                      <a:lumMod val="75000"/>
                    </a:schemeClr>
                  </a:solidFill>
                </a:rPr>
                <a:t>GPGPU-Sim Integration</a:t>
              </a:r>
            </a:p>
          </p:txBody>
        </p:sp>
        <p:pic>
          <p:nvPicPr>
            <p:cNvPr id="58" name="Graphic 57" descr="Star">
              <a:extLst>
                <a:ext uri="{FF2B5EF4-FFF2-40B4-BE49-F238E27FC236}">
                  <a16:creationId xmlns:a16="http://schemas.microsoft.com/office/drawing/2014/main" id="{74768994-1735-10C9-C118-454C927DC18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654202" y="4699181"/>
              <a:ext cx="369332" cy="36933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52060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4"/>
                </a:solidFill>
              </a:rPr>
              <a:t>Prospero: </a:t>
            </a:r>
            <a:r>
              <a:rPr lang="en-US" dirty="0"/>
              <a:t>Trace-based processor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Trace-based processor model</a:t>
            </a:r>
          </a:p>
          <a:p>
            <a:pPr lvl="1"/>
            <a:r>
              <a:rPr lang="en-US" dirty="0"/>
              <a:t>Like Ariel, memory instruction oriented</a:t>
            </a:r>
          </a:p>
          <a:p>
            <a:pPr lvl="2"/>
            <a:r>
              <a:rPr lang="en-US" dirty="0"/>
              <a:t>Reads memory ops from a file and passes to the simulated memory system</a:t>
            </a:r>
          </a:p>
          <a:p>
            <a:pPr lvl="1"/>
            <a:r>
              <a:rPr lang="en-US" dirty="0"/>
              <a:t>“Single core” but can use multiple trace files to emulate threaded or MPI applications</a:t>
            </a:r>
          </a:p>
          <a:p>
            <a:pPr lvl="1"/>
            <a:r>
              <a:rPr lang="en-US" dirty="0"/>
              <a:t>Supports arbitrary length reads to account for variable vector widths</a:t>
            </a:r>
          </a:p>
          <a:p>
            <a:pPr lvl="1"/>
            <a:r>
              <a:rPr lang="en-US" dirty="0"/>
              <a:t>Performs “first touch” virtual to physical mapping</a:t>
            </a:r>
          </a:p>
          <a:p>
            <a:endParaRPr lang="en-US" sz="1200" dirty="0"/>
          </a:p>
          <a:p>
            <a:r>
              <a:rPr lang="en-US" dirty="0"/>
              <a:t>Comes with Prospero Trace Tool to generate traces</a:t>
            </a:r>
          </a:p>
          <a:p>
            <a:pPr lvl="1"/>
            <a:r>
              <a:rPr lang="en-US" dirty="0"/>
              <a:t>Or can generate your own and translate to Prospero’s format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Snip and Round Single Corner Rectangle 4">
            <a:extLst>
              <a:ext uri="{FF2B5EF4-FFF2-40B4-BE49-F238E27FC236}">
                <a16:creationId xmlns:a16="http://schemas.microsoft.com/office/drawing/2014/main" id="{1DBABD64-3AC4-9E4F-B509-83B88D9DF3E5}"/>
              </a:ext>
            </a:extLst>
          </p:cNvPr>
          <p:cNvSpPr/>
          <p:nvPr/>
        </p:nvSpPr>
        <p:spPr>
          <a:xfrm>
            <a:off x="719743" y="6270170"/>
            <a:ext cx="1311352" cy="625037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Processor</a:t>
            </a:r>
          </a:p>
        </p:txBody>
      </p:sp>
      <p:sp>
        <p:nvSpPr>
          <p:cNvPr id="7" name="Snip and Round Single Corner Rectangle 6">
            <a:extLst>
              <a:ext uri="{FF2B5EF4-FFF2-40B4-BE49-F238E27FC236}">
                <a16:creationId xmlns:a16="http://schemas.microsoft.com/office/drawing/2014/main" id="{2282F0A3-0884-0343-85A6-1EC2419E21DE}"/>
              </a:ext>
            </a:extLst>
          </p:cNvPr>
          <p:cNvSpPr/>
          <p:nvPr/>
        </p:nvSpPr>
        <p:spPr>
          <a:xfrm>
            <a:off x="2031095" y="6501508"/>
            <a:ext cx="1311352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Memory</a:t>
            </a:r>
          </a:p>
        </p:txBody>
      </p:sp>
      <p:sp>
        <p:nvSpPr>
          <p:cNvPr id="10" name="Snip and Round Single Corner Rectangle 9">
            <a:extLst>
              <a:ext uri="{FF2B5EF4-FFF2-40B4-BE49-F238E27FC236}">
                <a16:creationId xmlns:a16="http://schemas.microsoft.com/office/drawing/2014/main" id="{A10902F2-B995-9F44-96C3-753877BF8B5D}"/>
              </a:ext>
            </a:extLst>
          </p:cNvPr>
          <p:cNvSpPr/>
          <p:nvPr/>
        </p:nvSpPr>
        <p:spPr>
          <a:xfrm>
            <a:off x="7060160" y="6501508"/>
            <a:ext cx="1031811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Other</a:t>
            </a:r>
          </a:p>
        </p:txBody>
      </p:sp>
      <p:sp>
        <p:nvSpPr>
          <p:cNvPr id="11" name="Snip and Round Single Corner Rectangle 10">
            <a:extLst>
              <a:ext uri="{FF2B5EF4-FFF2-40B4-BE49-F238E27FC236}">
                <a16:creationId xmlns:a16="http://schemas.microsoft.com/office/drawing/2014/main" id="{BF707C0D-DAB8-6746-B25E-66ACFE853055}"/>
              </a:ext>
            </a:extLst>
          </p:cNvPr>
          <p:cNvSpPr/>
          <p:nvPr/>
        </p:nvSpPr>
        <p:spPr>
          <a:xfrm>
            <a:off x="3342446" y="6501508"/>
            <a:ext cx="1860363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Network/NoC</a:t>
            </a:r>
          </a:p>
        </p:txBody>
      </p:sp>
      <p:sp>
        <p:nvSpPr>
          <p:cNvPr id="12" name="Snip and Round Single Corner Rectangle 11">
            <a:extLst>
              <a:ext uri="{FF2B5EF4-FFF2-40B4-BE49-F238E27FC236}">
                <a16:creationId xmlns:a16="http://schemas.microsoft.com/office/drawing/2014/main" id="{0EBB554C-ADF2-1C42-8CFA-B488C232EB3A}"/>
              </a:ext>
            </a:extLst>
          </p:cNvPr>
          <p:cNvSpPr/>
          <p:nvPr/>
        </p:nvSpPr>
        <p:spPr>
          <a:xfrm>
            <a:off x="5202809" y="6501508"/>
            <a:ext cx="1860363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Network driver</a:t>
            </a:r>
          </a:p>
        </p:txBody>
      </p:sp>
    </p:spTree>
    <p:extLst>
      <p:ext uri="{BB962C8B-B14F-4D97-AF65-F5344CB8AC3E}">
        <p14:creationId xmlns:p14="http://schemas.microsoft.com/office/powerpoint/2010/main" val="3607259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4"/>
                </a:solidFill>
              </a:rPr>
              <a:t>Prospero: </a:t>
            </a:r>
            <a:r>
              <a:rPr lang="en-US" dirty="0"/>
              <a:t>The tradeoff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Pros</a:t>
            </a:r>
          </a:p>
          <a:p>
            <a:pPr lvl="1"/>
            <a:r>
              <a:rPr lang="en-US" dirty="0"/>
              <a:t>Faster than Ariel*</a:t>
            </a:r>
          </a:p>
          <a:p>
            <a:pPr lvl="2"/>
            <a:r>
              <a:rPr lang="en-US" dirty="0"/>
              <a:t>Provided you can get a trace</a:t>
            </a:r>
          </a:p>
          <a:p>
            <a:r>
              <a:rPr lang="en-US" dirty="0"/>
              <a:t>Cons</a:t>
            </a:r>
          </a:p>
          <a:p>
            <a:pPr lvl="1"/>
            <a:r>
              <a:rPr lang="en-US" dirty="0"/>
              <a:t>Traces can be very large</a:t>
            </a:r>
          </a:p>
          <a:p>
            <a:pPr lvl="2"/>
            <a:r>
              <a:rPr lang="en-US" dirty="0"/>
              <a:t>Requires good I/O system to store and read the trace</a:t>
            </a:r>
          </a:p>
          <a:p>
            <a:pPr lvl="1"/>
            <a:r>
              <a:rPr lang="en-US" dirty="0"/>
              <a:t>Traces are less flexible than actual execution</a:t>
            </a:r>
          </a:p>
          <a:p>
            <a:pPr lvl="2"/>
            <a:r>
              <a:rPr lang="en-US" dirty="0"/>
              <a:t>Capture a single execution stream using a single application input</a:t>
            </a:r>
          </a:p>
        </p:txBody>
      </p:sp>
      <p:sp>
        <p:nvSpPr>
          <p:cNvPr id="5" name="Snip and Round Single Corner Rectangle 4">
            <a:extLst>
              <a:ext uri="{FF2B5EF4-FFF2-40B4-BE49-F238E27FC236}">
                <a16:creationId xmlns:a16="http://schemas.microsoft.com/office/drawing/2014/main" id="{192996C5-4AFE-9F49-84D3-290B15D3D9A3}"/>
              </a:ext>
            </a:extLst>
          </p:cNvPr>
          <p:cNvSpPr/>
          <p:nvPr/>
        </p:nvSpPr>
        <p:spPr>
          <a:xfrm>
            <a:off x="719743" y="6270170"/>
            <a:ext cx="1311352" cy="625037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Processor</a:t>
            </a:r>
          </a:p>
        </p:txBody>
      </p:sp>
      <p:sp>
        <p:nvSpPr>
          <p:cNvPr id="7" name="Snip and Round Single Corner Rectangle 6">
            <a:extLst>
              <a:ext uri="{FF2B5EF4-FFF2-40B4-BE49-F238E27FC236}">
                <a16:creationId xmlns:a16="http://schemas.microsoft.com/office/drawing/2014/main" id="{455DA6D6-498C-744E-8591-3D9BA4692C02}"/>
              </a:ext>
            </a:extLst>
          </p:cNvPr>
          <p:cNvSpPr/>
          <p:nvPr/>
        </p:nvSpPr>
        <p:spPr>
          <a:xfrm>
            <a:off x="2031095" y="6501508"/>
            <a:ext cx="1311352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Memory</a:t>
            </a:r>
          </a:p>
        </p:txBody>
      </p:sp>
      <p:sp>
        <p:nvSpPr>
          <p:cNvPr id="10" name="Snip and Round Single Corner Rectangle 9">
            <a:extLst>
              <a:ext uri="{FF2B5EF4-FFF2-40B4-BE49-F238E27FC236}">
                <a16:creationId xmlns:a16="http://schemas.microsoft.com/office/drawing/2014/main" id="{04C0FD77-88DA-1C41-A54F-CF57D61C3D16}"/>
              </a:ext>
            </a:extLst>
          </p:cNvPr>
          <p:cNvSpPr/>
          <p:nvPr/>
        </p:nvSpPr>
        <p:spPr>
          <a:xfrm>
            <a:off x="7060160" y="6501508"/>
            <a:ext cx="1031811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Other</a:t>
            </a:r>
          </a:p>
        </p:txBody>
      </p:sp>
      <p:sp>
        <p:nvSpPr>
          <p:cNvPr id="11" name="Snip and Round Single Corner Rectangle 10">
            <a:extLst>
              <a:ext uri="{FF2B5EF4-FFF2-40B4-BE49-F238E27FC236}">
                <a16:creationId xmlns:a16="http://schemas.microsoft.com/office/drawing/2014/main" id="{C332D3C3-71E3-5443-A512-46BA7B0FBD9B}"/>
              </a:ext>
            </a:extLst>
          </p:cNvPr>
          <p:cNvSpPr/>
          <p:nvPr/>
        </p:nvSpPr>
        <p:spPr>
          <a:xfrm>
            <a:off x="3342446" y="6501508"/>
            <a:ext cx="1860363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Network/NoC</a:t>
            </a:r>
          </a:p>
        </p:txBody>
      </p:sp>
      <p:sp>
        <p:nvSpPr>
          <p:cNvPr id="12" name="Snip and Round Single Corner Rectangle 11">
            <a:extLst>
              <a:ext uri="{FF2B5EF4-FFF2-40B4-BE49-F238E27FC236}">
                <a16:creationId xmlns:a16="http://schemas.microsoft.com/office/drawing/2014/main" id="{3610C00D-C7E5-6C4F-B18E-E49A558878BD}"/>
              </a:ext>
            </a:extLst>
          </p:cNvPr>
          <p:cNvSpPr/>
          <p:nvPr/>
        </p:nvSpPr>
        <p:spPr>
          <a:xfrm>
            <a:off x="5202809" y="6501508"/>
            <a:ext cx="1860363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Network driver</a:t>
            </a:r>
          </a:p>
        </p:txBody>
      </p:sp>
    </p:spTree>
    <p:extLst>
      <p:ext uri="{BB962C8B-B14F-4D97-AF65-F5344CB8AC3E}">
        <p14:creationId xmlns:p14="http://schemas.microsoft.com/office/powerpoint/2010/main" val="988283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4"/>
                </a:solidFill>
              </a:rPr>
              <a:t>Miranda: </a:t>
            </a:r>
            <a:r>
              <a:rPr lang="en-US" dirty="0"/>
              <a:t>Pattern-based processor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Extremely light-weight processor model</a:t>
            </a:r>
          </a:p>
          <a:p>
            <a:pPr lvl="1"/>
            <a:r>
              <a:rPr lang="en-US" dirty="0"/>
              <a:t>Generates memory address patterns</a:t>
            </a:r>
          </a:p>
          <a:p>
            <a:pPr lvl="1"/>
            <a:r>
              <a:rPr lang="en-US" dirty="0"/>
              <a:t>Supports request dependencies</a:t>
            </a:r>
            <a:endParaRPr lang="en-US" sz="1200" dirty="0"/>
          </a:p>
          <a:p>
            <a:r>
              <a:rPr lang="en-US" dirty="0"/>
              <a:t>Library patterns</a:t>
            </a:r>
          </a:p>
          <a:p>
            <a:pPr lvl="1"/>
            <a:r>
              <a:rPr lang="en-US" dirty="0"/>
              <a:t>Strided accesses (single stream)</a:t>
            </a:r>
          </a:p>
          <a:p>
            <a:pPr lvl="2"/>
            <a:r>
              <a:rPr lang="en-US" dirty="0"/>
              <a:t>Forward and reverse strides</a:t>
            </a:r>
          </a:p>
          <a:p>
            <a:pPr lvl="1"/>
            <a:r>
              <a:rPr lang="en-US" dirty="0"/>
              <a:t>Random accesses</a:t>
            </a:r>
          </a:p>
          <a:p>
            <a:pPr lvl="1"/>
            <a:r>
              <a:rPr lang="en-US" dirty="0"/>
              <a:t>GUPS</a:t>
            </a:r>
          </a:p>
          <a:p>
            <a:pPr lvl="1"/>
            <a:r>
              <a:rPr lang="en-US" dirty="0"/>
              <a:t>STREAM benchmark</a:t>
            </a:r>
          </a:p>
          <a:p>
            <a:pPr lvl="2"/>
            <a:r>
              <a:rPr lang="en-US" dirty="0"/>
              <a:t>In-order &amp; out-of-order CPU</a:t>
            </a:r>
          </a:p>
          <a:p>
            <a:pPr lvl="1"/>
            <a:r>
              <a:rPr lang="en-US" dirty="0"/>
              <a:t>3D stencil</a:t>
            </a:r>
          </a:p>
          <a:p>
            <a:pPr lvl="1"/>
            <a:r>
              <a:rPr lang="en-US" dirty="0"/>
              <a:t>Sparse matrix vector multiply (SpMV)</a:t>
            </a:r>
          </a:p>
          <a:p>
            <a:pPr lvl="1"/>
            <a:r>
              <a:rPr lang="en-US" dirty="0"/>
              <a:t>Copy (~array copy)</a:t>
            </a:r>
          </a:p>
          <a:p>
            <a:pPr lvl="1"/>
            <a:r>
              <a:rPr lang="en-US" i="1" dirty="0"/>
              <a:t>Stake</a:t>
            </a:r>
            <a:r>
              <a:rPr lang="en-US" dirty="0"/>
              <a:t> interface to the Spike RiscV simulator</a:t>
            </a:r>
          </a:p>
          <a:p>
            <a:pPr lvl="1"/>
            <a:endParaRPr lang="en-US" dirty="0"/>
          </a:p>
        </p:txBody>
      </p:sp>
      <p:sp>
        <p:nvSpPr>
          <p:cNvPr id="5" name="Snip and Round Single Corner Rectangle 4">
            <a:extLst>
              <a:ext uri="{FF2B5EF4-FFF2-40B4-BE49-F238E27FC236}">
                <a16:creationId xmlns:a16="http://schemas.microsoft.com/office/drawing/2014/main" id="{37540C77-D506-AB42-AEA7-57012A152DB6}"/>
              </a:ext>
            </a:extLst>
          </p:cNvPr>
          <p:cNvSpPr/>
          <p:nvPr/>
        </p:nvSpPr>
        <p:spPr>
          <a:xfrm>
            <a:off x="719743" y="6270170"/>
            <a:ext cx="1311352" cy="625037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Processor</a:t>
            </a:r>
          </a:p>
        </p:txBody>
      </p:sp>
      <p:sp>
        <p:nvSpPr>
          <p:cNvPr id="7" name="Snip and Round Single Corner Rectangle 6">
            <a:extLst>
              <a:ext uri="{FF2B5EF4-FFF2-40B4-BE49-F238E27FC236}">
                <a16:creationId xmlns:a16="http://schemas.microsoft.com/office/drawing/2014/main" id="{10DDA609-563B-D041-BEE3-BF0A4500BBE2}"/>
              </a:ext>
            </a:extLst>
          </p:cNvPr>
          <p:cNvSpPr/>
          <p:nvPr/>
        </p:nvSpPr>
        <p:spPr>
          <a:xfrm>
            <a:off x="2031095" y="6501508"/>
            <a:ext cx="1311352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Memory</a:t>
            </a:r>
          </a:p>
        </p:txBody>
      </p:sp>
      <p:sp>
        <p:nvSpPr>
          <p:cNvPr id="10" name="Snip and Round Single Corner Rectangle 9">
            <a:extLst>
              <a:ext uri="{FF2B5EF4-FFF2-40B4-BE49-F238E27FC236}">
                <a16:creationId xmlns:a16="http://schemas.microsoft.com/office/drawing/2014/main" id="{7AE91CBD-1D10-E544-BE96-C7CE61E73A00}"/>
              </a:ext>
            </a:extLst>
          </p:cNvPr>
          <p:cNvSpPr/>
          <p:nvPr/>
        </p:nvSpPr>
        <p:spPr>
          <a:xfrm>
            <a:off x="7060160" y="6501508"/>
            <a:ext cx="1031811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Other</a:t>
            </a:r>
          </a:p>
        </p:txBody>
      </p:sp>
      <p:sp>
        <p:nvSpPr>
          <p:cNvPr id="11" name="Snip and Round Single Corner Rectangle 10">
            <a:extLst>
              <a:ext uri="{FF2B5EF4-FFF2-40B4-BE49-F238E27FC236}">
                <a16:creationId xmlns:a16="http://schemas.microsoft.com/office/drawing/2014/main" id="{6FE2FCC4-81DD-AB48-ABD6-B0C50D15B78B}"/>
              </a:ext>
            </a:extLst>
          </p:cNvPr>
          <p:cNvSpPr/>
          <p:nvPr/>
        </p:nvSpPr>
        <p:spPr>
          <a:xfrm>
            <a:off x="3342446" y="6501508"/>
            <a:ext cx="1860363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Network/NoC</a:t>
            </a:r>
          </a:p>
        </p:txBody>
      </p:sp>
      <p:sp>
        <p:nvSpPr>
          <p:cNvPr id="12" name="Snip and Round Single Corner Rectangle 11">
            <a:extLst>
              <a:ext uri="{FF2B5EF4-FFF2-40B4-BE49-F238E27FC236}">
                <a16:creationId xmlns:a16="http://schemas.microsoft.com/office/drawing/2014/main" id="{7B24710A-0098-B64E-B311-4591B5405674}"/>
              </a:ext>
            </a:extLst>
          </p:cNvPr>
          <p:cNvSpPr/>
          <p:nvPr/>
        </p:nvSpPr>
        <p:spPr>
          <a:xfrm>
            <a:off x="5202809" y="6501508"/>
            <a:ext cx="1860363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Network driver</a:t>
            </a:r>
          </a:p>
        </p:txBody>
      </p:sp>
    </p:spTree>
    <p:extLst>
      <p:ext uri="{BB962C8B-B14F-4D97-AF65-F5344CB8AC3E}">
        <p14:creationId xmlns:p14="http://schemas.microsoft.com/office/powerpoint/2010/main" val="1321146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4"/>
                </a:solidFill>
              </a:rPr>
              <a:t>Miranda: </a:t>
            </a:r>
            <a:r>
              <a:rPr lang="en-US" dirty="0"/>
              <a:t>The tradeoffs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Pros</a:t>
            </a:r>
          </a:p>
          <a:p>
            <a:pPr lvl="1"/>
            <a:r>
              <a:rPr lang="en-US" dirty="0"/>
              <a:t>Very lightweight – no binary, no trace</a:t>
            </a:r>
          </a:p>
          <a:p>
            <a:pPr lvl="1"/>
            <a:r>
              <a:rPr lang="en-US" dirty="0"/>
              <a:t>Good for applications whose address patterns are predictable</a:t>
            </a:r>
          </a:p>
          <a:p>
            <a:pPr lvl="2"/>
            <a:r>
              <a:rPr lang="en-US" dirty="0"/>
              <a:t>e.g., not much pointer-chasing</a:t>
            </a:r>
          </a:p>
          <a:p>
            <a:pPr lvl="1"/>
            <a:r>
              <a:rPr lang="en-US" dirty="0"/>
              <a:t>Models instruction dependences</a:t>
            </a:r>
          </a:p>
          <a:p>
            <a:pPr marL="457189" lvl="1" indent="0">
              <a:buNone/>
            </a:pPr>
            <a:endParaRPr lang="en-US" sz="1200" dirty="0"/>
          </a:p>
          <a:p>
            <a:r>
              <a:rPr lang="en-US" dirty="0"/>
              <a:t>Cons</a:t>
            </a:r>
          </a:p>
          <a:p>
            <a:pPr lvl="1"/>
            <a:r>
              <a:rPr lang="en-US" dirty="0"/>
              <a:t>Need a generator for the memory pattern of interest</a:t>
            </a:r>
          </a:p>
          <a:p>
            <a:pPr lvl="2"/>
            <a:r>
              <a:rPr lang="en-US" dirty="0"/>
              <a:t>Requires a good understanding of the pattern</a:t>
            </a:r>
          </a:p>
        </p:txBody>
      </p:sp>
      <p:sp>
        <p:nvSpPr>
          <p:cNvPr id="5" name="Snip and Round Single Corner Rectangle 4">
            <a:extLst>
              <a:ext uri="{FF2B5EF4-FFF2-40B4-BE49-F238E27FC236}">
                <a16:creationId xmlns:a16="http://schemas.microsoft.com/office/drawing/2014/main" id="{9C2BFB06-7972-B34A-9FE1-B13F82EAA755}"/>
              </a:ext>
            </a:extLst>
          </p:cNvPr>
          <p:cNvSpPr/>
          <p:nvPr/>
        </p:nvSpPr>
        <p:spPr>
          <a:xfrm>
            <a:off x="719743" y="6270170"/>
            <a:ext cx="1311352" cy="625037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Processor</a:t>
            </a:r>
          </a:p>
        </p:txBody>
      </p:sp>
      <p:sp>
        <p:nvSpPr>
          <p:cNvPr id="7" name="Snip and Round Single Corner Rectangle 6">
            <a:extLst>
              <a:ext uri="{FF2B5EF4-FFF2-40B4-BE49-F238E27FC236}">
                <a16:creationId xmlns:a16="http://schemas.microsoft.com/office/drawing/2014/main" id="{AAC90204-CE2A-6546-B3A2-0CC1B629B3DD}"/>
              </a:ext>
            </a:extLst>
          </p:cNvPr>
          <p:cNvSpPr/>
          <p:nvPr/>
        </p:nvSpPr>
        <p:spPr>
          <a:xfrm>
            <a:off x="2031095" y="6501508"/>
            <a:ext cx="1311352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Memory</a:t>
            </a:r>
          </a:p>
        </p:txBody>
      </p:sp>
      <p:sp>
        <p:nvSpPr>
          <p:cNvPr id="10" name="Snip and Round Single Corner Rectangle 9">
            <a:extLst>
              <a:ext uri="{FF2B5EF4-FFF2-40B4-BE49-F238E27FC236}">
                <a16:creationId xmlns:a16="http://schemas.microsoft.com/office/drawing/2014/main" id="{3CF43DE9-D932-6B4D-BE55-9645FEEA7CAF}"/>
              </a:ext>
            </a:extLst>
          </p:cNvPr>
          <p:cNvSpPr/>
          <p:nvPr/>
        </p:nvSpPr>
        <p:spPr>
          <a:xfrm>
            <a:off x="7060160" y="6501508"/>
            <a:ext cx="1031811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Other</a:t>
            </a:r>
          </a:p>
        </p:txBody>
      </p:sp>
      <p:sp>
        <p:nvSpPr>
          <p:cNvPr id="11" name="Snip and Round Single Corner Rectangle 10">
            <a:extLst>
              <a:ext uri="{FF2B5EF4-FFF2-40B4-BE49-F238E27FC236}">
                <a16:creationId xmlns:a16="http://schemas.microsoft.com/office/drawing/2014/main" id="{1A4FE429-3A2A-C740-ACE2-9B9910B4202D}"/>
              </a:ext>
            </a:extLst>
          </p:cNvPr>
          <p:cNvSpPr/>
          <p:nvPr/>
        </p:nvSpPr>
        <p:spPr>
          <a:xfrm>
            <a:off x="3342446" y="6501508"/>
            <a:ext cx="1860363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Network/NoC</a:t>
            </a:r>
          </a:p>
        </p:txBody>
      </p:sp>
      <p:sp>
        <p:nvSpPr>
          <p:cNvPr id="12" name="Snip and Round Single Corner Rectangle 11">
            <a:extLst>
              <a:ext uri="{FF2B5EF4-FFF2-40B4-BE49-F238E27FC236}">
                <a16:creationId xmlns:a16="http://schemas.microsoft.com/office/drawing/2014/main" id="{398D6712-B4EF-7147-8D38-80660869BE87}"/>
              </a:ext>
            </a:extLst>
          </p:cNvPr>
          <p:cNvSpPr/>
          <p:nvPr/>
        </p:nvSpPr>
        <p:spPr>
          <a:xfrm>
            <a:off x="5202809" y="6501508"/>
            <a:ext cx="1860363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Network driver</a:t>
            </a:r>
          </a:p>
        </p:txBody>
      </p:sp>
    </p:spTree>
    <p:extLst>
      <p:ext uri="{BB962C8B-B14F-4D97-AF65-F5344CB8AC3E}">
        <p14:creationId xmlns:p14="http://schemas.microsoft.com/office/powerpoint/2010/main" val="4173493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4"/>
                </a:solidFill>
              </a:rPr>
              <a:t>MemHierarchy: </a:t>
            </a:r>
            <a:r>
              <a:rPr lang="en-US" dirty="0"/>
              <a:t>Memory system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dirty="0"/>
              <a:t>Collection of interoperable memory system elements</a:t>
            </a:r>
          </a:p>
          <a:p>
            <a:pPr lvl="1"/>
            <a:r>
              <a:rPr lang="en-US" dirty="0"/>
              <a:t>Caches</a:t>
            </a:r>
          </a:p>
          <a:p>
            <a:pPr lvl="1"/>
            <a:r>
              <a:rPr lang="en-US" dirty="0"/>
              <a:t>Directories</a:t>
            </a:r>
          </a:p>
          <a:p>
            <a:pPr lvl="1"/>
            <a:r>
              <a:rPr lang="en-US" dirty="0"/>
              <a:t>Memory controllers</a:t>
            </a:r>
          </a:p>
          <a:p>
            <a:pPr lvl="2"/>
            <a:r>
              <a:rPr lang="en-US" dirty="0"/>
              <a:t>Interfaces to memory models (DDR, HBM, HMC, NVM, etc.)</a:t>
            </a:r>
          </a:p>
          <a:p>
            <a:pPr lvl="1"/>
            <a:r>
              <a:rPr lang="en-US" dirty="0"/>
              <a:t>Scratchpads</a:t>
            </a:r>
          </a:p>
          <a:p>
            <a:pPr lvl="1"/>
            <a:r>
              <a:rPr lang="en-US" dirty="0"/>
              <a:t>NoC (network-on-chip) interfaces</a:t>
            </a:r>
          </a:p>
          <a:p>
            <a:pPr lvl="1"/>
            <a:r>
              <a:rPr lang="en-US" dirty="0"/>
              <a:t>Buses</a:t>
            </a:r>
          </a:p>
          <a:p>
            <a:r>
              <a:rPr lang="en-US" dirty="0"/>
              <a:t>Components are cycle-accurate/cycle-level</a:t>
            </a:r>
          </a:p>
          <a:p>
            <a:r>
              <a:rPr lang="en-US" dirty="0"/>
              <a:t>Capable of modeling modern cache and memory subsystems</a:t>
            </a:r>
          </a:p>
        </p:txBody>
      </p:sp>
      <p:sp>
        <p:nvSpPr>
          <p:cNvPr id="34" name="Snip and Round Single Corner Rectangle 33">
            <a:extLst>
              <a:ext uri="{FF2B5EF4-FFF2-40B4-BE49-F238E27FC236}">
                <a16:creationId xmlns:a16="http://schemas.microsoft.com/office/drawing/2014/main" id="{C25D4B48-69FA-2241-B5E2-6E9551BFD39B}"/>
              </a:ext>
            </a:extLst>
          </p:cNvPr>
          <p:cNvSpPr/>
          <p:nvPr/>
        </p:nvSpPr>
        <p:spPr>
          <a:xfrm>
            <a:off x="719743" y="6501508"/>
            <a:ext cx="1311352" cy="393699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Processor</a:t>
            </a:r>
          </a:p>
        </p:txBody>
      </p:sp>
      <p:sp>
        <p:nvSpPr>
          <p:cNvPr id="35" name="Snip and Round Single Corner Rectangle 34">
            <a:extLst>
              <a:ext uri="{FF2B5EF4-FFF2-40B4-BE49-F238E27FC236}">
                <a16:creationId xmlns:a16="http://schemas.microsoft.com/office/drawing/2014/main" id="{9EEA6FAC-5E66-184C-ACC7-311184D8D2AD}"/>
              </a:ext>
            </a:extLst>
          </p:cNvPr>
          <p:cNvSpPr/>
          <p:nvPr/>
        </p:nvSpPr>
        <p:spPr>
          <a:xfrm>
            <a:off x="2031095" y="6270171"/>
            <a:ext cx="1311352" cy="625037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Memory</a:t>
            </a:r>
          </a:p>
        </p:txBody>
      </p:sp>
      <p:sp>
        <p:nvSpPr>
          <p:cNvPr id="39" name="Snip and Round Single Corner Rectangle 38">
            <a:extLst>
              <a:ext uri="{FF2B5EF4-FFF2-40B4-BE49-F238E27FC236}">
                <a16:creationId xmlns:a16="http://schemas.microsoft.com/office/drawing/2014/main" id="{F939F17A-2C5D-FC4F-A80A-3F5599E2E3BE}"/>
              </a:ext>
            </a:extLst>
          </p:cNvPr>
          <p:cNvSpPr/>
          <p:nvPr/>
        </p:nvSpPr>
        <p:spPr>
          <a:xfrm>
            <a:off x="7060160" y="6501508"/>
            <a:ext cx="1031811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Other</a:t>
            </a:r>
          </a:p>
        </p:txBody>
      </p:sp>
      <p:sp>
        <p:nvSpPr>
          <p:cNvPr id="41" name="Snip and Round Single Corner Rectangle 40">
            <a:extLst>
              <a:ext uri="{FF2B5EF4-FFF2-40B4-BE49-F238E27FC236}">
                <a16:creationId xmlns:a16="http://schemas.microsoft.com/office/drawing/2014/main" id="{E8E648FF-0295-624E-BCED-8A8D511DE9F4}"/>
              </a:ext>
            </a:extLst>
          </p:cNvPr>
          <p:cNvSpPr/>
          <p:nvPr/>
        </p:nvSpPr>
        <p:spPr>
          <a:xfrm>
            <a:off x="3342446" y="6501508"/>
            <a:ext cx="1860363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Network/NoC</a:t>
            </a:r>
          </a:p>
        </p:txBody>
      </p:sp>
      <p:sp>
        <p:nvSpPr>
          <p:cNvPr id="42" name="Snip and Round Single Corner Rectangle 41">
            <a:extLst>
              <a:ext uri="{FF2B5EF4-FFF2-40B4-BE49-F238E27FC236}">
                <a16:creationId xmlns:a16="http://schemas.microsoft.com/office/drawing/2014/main" id="{378BC601-76FE-FC42-9F6E-A73183A62218}"/>
              </a:ext>
            </a:extLst>
          </p:cNvPr>
          <p:cNvSpPr/>
          <p:nvPr/>
        </p:nvSpPr>
        <p:spPr>
          <a:xfrm>
            <a:off x="5202809" y="6501508"/>
            <a:ext cx="1860363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Network driver</a:t>
            </a:r>
          </a:p>
        </p:txBody>
      </p:sp>
    </p:spTree>
    <p:extLst>
      <p:ext uri="{BB962C8B-B14F-4D97-AF65-F5344CB8AC3E}">
        <p14:creationId xmlns:p14="http://schemas.microsoft.com/office/powerpoint/2010/main" val="1638883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4"/>
                </a:solidFill>
              </a:rPr>
              <a:t>MemHierarchy: </a:t>
            </a:r>
            <a:r>
              <a:rPr lang="en-US" dirty="0"/>
              <a:t>Cache modeling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dirty="0"/>
              <a:t>Highly configurable</a:t>
            </a:r>
          </a:p>
          <a:p>
            <a:pPr lvl="1"/>
            <a:r>
              <a:rPr lang="en-US" dirty="0"/>
              <a:t>Arbitrary hierarchy depth, flexible topologies</a:t>
            </a:r>
          </a:p>
          <a:p>
            <a:pPr lvl="1"/>
            <a:r>
              <a:rPr lang="en-US" dirty="0"/>
              <a:t>Cache inclusivity, coherence, private/shared, etc. configurable</a:t>
            </a:r>
          </a:p>
          <a:p>
            <a:pPr lvl="1"/>
            <a:r>
              <a:rPr lang="en-US" dirty="0"/>
              <a:t>Single- and multi-socket configurations</a:t>
            </a:r>
          </a:p>
          <a:p>
            <a:pPr lvl="1"/>
            <a:r>
              <a:rPr lang="en-US" dirty="0"/>
              <a:t>Prefetch via </a:t>
            </a:r>
            <a:r>
              <a:rPr lang="en-US" i="1" dirty="0"/>
              <a:t>Cassini</a:t>
            </a:r>
            <a:r>
              <a:rPr lang="en-US" dirty="0"/>
              <a:t> element library</a:t>
            </a:r>
          </a:p>
          <a:p>
            <a:r>
              <a:rPr lang="en-US" dirty="0"/>
              <a:t>Data movement</a:t>
            </a:r>
          </a:p>
          <a:p>
            <a:pPr lvl="1"/>
            <a:r>
              <a:rPr lang="en-US" dirty="0"/>
              <a:t>Components support direct, bus, and on-chip network (NoC) communication</a:t>
            </a:r>
            <a:endParaRPr lang="en-US" sz="1400" dirty="0"/>
          </a:p>
          <a:p>
            <a:r>
              <a:rPr lang="en-US" dirty="0"/>
              <a:t>Event types: read/write, atomics, LLSC, noncacheable, custom memory, etc. </a:t>
            </a:r>
          </a:p>
        </p:txBody>
      </p:sp>
      <p:sp>
        <p:nvSpPr>
          <p:cNvPr id="34" name="Snip and Round Single Corner Rectangle 33">
            <a:extLst>
              <a:ext uri="{FF2B5EF4-FFF2-40B4-BE49-F238E27FC236}">
                <a16:creationId xmlns:a16="http://schemas.microsoft.com/office/drawing/2014/main" id="{7CDF3573-FDA8-0548-8E50-67E92EA1BA41}"/>
              </a:ext>
            </a:extLst>
          </p:cNvPr>
          <p:cNvSpPr/>
          <p:nvPr/>
        </p:nvSpPr>
        <p:spPr>
          <a:xfrm>
            <a:off x="719743" y="6501508"/>
            <a:ext cx="1311352" cy="393699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Processor</a:t>
            </a:r>
          </a:p>
        </p:txBody>
      </p:sp>
      <p:sp>
        <p:nvSpPr>
          <p:cNvPr id="35" name="Snip and Round Single Corner Rectangle 34">
            <a:extLst>
              <a:ext uri="{FF2B5EF4-FFF2-40B4-BE49-F238E27FC236}">
                <a16:creationId xmlns:a16="http://schemas.microsoft.com/office/drawing/2014/main" id="{E46E0C46-7D3C-3C46-8AE0-CF626B8FB9EA}"/>
              </a:ext>
            </a:extLst>
          </p:cNvPr>
          <p:cNvSpPr/>
          <p:nvPr/>
        </p:nvSpPr>
        <p:spPr>
          <a:xfrm>
            <a:off x="2031095" y="6270171"/>
            <a:ext cx="1311352" cy="625037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Memory</a:t>
            </a:r>
          </a:p>
        </p:txBody>
      </p:sp>
      <p:sp>
        <p:nvSpPr>
          <p:cNvPr id="39" name="Snip and Round Single Corner Rectangle 38">
            <a:extLst>
              <a:ext uri="{FF2B5EF4-FFF2-40B4-BE49-F238E27FC236}">
                <a16:creationId xmlns:a16="http://schemas.microsoft.com/office/drawing/2014/main" id="{C9417545-A078-6446-AA2E-727913177136}"/>
              </a:ext>
            </a:extLst>
          </p:cNvPr>
          <p:cNvSpPr/>
          <p:nvPr/>
        </p:nvSpPr>
        <p:spPr>
          <a:xfrm>
            <a:off x="7060160" y="6501508"/>
            <a:ext cx="1031811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Other</a:t>
            </a:r>
          </a:p>
        </p:txBody>
      </p:sp>
      <p:sp>
        <p:nvSpPr>
          <p:cNvPr id="41" name="Snip and Round Single Corner Rectangle 40">
            <a:extLst>
              <a:ext uri="{FF2B5EF4-FFF2-40B4-BE49-F238E27FC236}">
                <a16:creationId xmlns:a16="http://schemas.microsoft.com/office/drawing/2014/main" id="{56B39AD5-E374-3B49-B63F-CF1E2F722F47}"/>
              </a:ext>
            </a:extLst>
          </p:cNvPr>
          <p:cNvSpPr/>
          <p:nvPr/>
        </p:nvSpPr>
        <p:spPr>
          <a:xfrm>
            <a:off x="3342446" y="6501508"/>
            <a:ext cx="1860363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Network/NoC</a:t>
            </a:r>
          </a:p>
        </p:txBody>
      </p:sp>
      <p:sp>
        <p:nvSpPr>
          <p:cNvPr id="42" name="Snip and Round Single Corner Rectangle 41">
            <a:extLst>
              <a:ext uri="{FF2B5EF4-FFF2-40B4-BE49-F238E27FC236}">
                <a16:creationId xmlns:a16="http://schemas.microsoft.com/office/drawing/2014/main" id="{833C1CD5-7BB6-FF4C-87EB-93819F5D4E94}"/>
              </a:ext>
            </a:extLst>
          </p:cNvPr>
          <p:cNvSpPr/>
          <p:nvPr/>
        </p:nvSpPr>
        <p:spPr>
          <a:xfrm>
            <a:off x="5202809" y="6501508"/>
            <a:ext cx="1860363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Network driver</a:t>
            </a:r>
          </a:p>
        </p:txBody>
      </p:sp>
    </p:spTree>
    <p:extLst>
      <p:ext uri="{BB962C8B-B14F-4D97-AF65-F5344CB8AC3E}">
        <p14:creationId xmlns:p14="http://schemas.microsoft.com/office/powerpoint/2010/main" val="1705749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4"/>
                </a:solidFill>
              </a:rPr>
              <a:t>MemHierarchy: </a:t>
            </a:r>
            <a:r>
              <a:rPr lang="en-US" dirty="0"/>
              <a:t>Memory modeling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dirty="0"/>
              <a:t>Interface to memory is the </a:t>
            </a:r>
            <a:r>
              <a:rPr lang="en-US" i="1" dirty="0" err="1"/>
              <a:t>MemController</a:t>
            </a:r>
            <a:endParaRPr lang="en-US" i="1" dirty="0"/>
          </a:p>
          <a:p>
            <a:r>
              <a:rPr lang="en-US" dirty="0" err="1"/>
              <a:t>MemControllers</a:t>
            </a:r>
            <a:r>
              <a:rPr lang="en-US" dirty="0"/>
              <a:t> implement </a:t>
            </a:r>
            <a:r>
              <a:rPr lang="en-US" i="1" dirty="0"/>
              <a:t>backends</a:t>
            </a:r>
          </a:p>
          <a:p>
            <a:pPr lvl="1"/>
            <a:r>
              <a:rPr lang="en-US" dirty="0"/>
              <a:t>Timing model for memory controller with a link to memory</a:t>
            </a:r>
          </a:p>
          <a:p>
            <a:pPr lvl="1"/>
            <a:r>
              <a:rPr lang="en-US" dirty="0"/>
              <a:t>Timing model for memory controller and memory</a:t>
            </a:r>
          </a:p>
          <a:p>
            <a:pPr lvl="1"/>
            <a:r>
              <a:rPr lang="en-US" dirty="0"/>
              <a:t>Interface to another component(s) that does the memory controller/memory timing</a:t>
            </a:r>
          </a:p>
          <a:p>
            <a:pPr lvl="2"/>
            <a:r>
              <a:rPr lang="en-US" dirty="0"/>
              <a:t>In this case just translates request formats</a:t>
            </a:r>
          </a:p>
          <a:p>
            <a:pPr lvl="1"/>
            <a:r>
              <a:rPr lang="en-US" dirty="0"/>
              <a:t>Wrapper for an external/non-native-SST component</a:t>
            </a:r>
          </a:p>
          <a:p>
            <a:pPr lvl="2"/>
            <a:r>
              <a:rPr lang="en-US" dirty="0" err="1"/>
              <a:t>Ramulator</a:t>
            </a:r>
            <a:r>
              <a:rPr lang="en-US" dirty="0"/>
              <a:t>, DRAMSim2, etc.</a:t>
            </a:r>
          </a:p>
          <a:p>
            <a:r>
              <a:rPr lang="en-US" dirty="0"/>
              <a:t>Support </a:t>
            </a:r>
            <a:r>
              <a:rPr lang="en-US" i="1" dirty="0"/>
              <a:t>custom memory instructions</a:t>
            </a:r>
            <a:endParaRPr lang="en-US" dirty="0"/>
          </a:p>
          <a:p>
            <a:pPr lvl="1"/>
            <a:r>
              <a:rPr lang="en-US" dirty="0"/>
              <a:t>Including ability to do cache shootdowns for coherence maintenance</a:t>
            </a:r>
          </a:p>
        </p:txBody>
      </p:sp>
      <p:sp>
        <p:nvSpPr>
          <p:cNvPr id="34" name="Snip and Round Single Corner Rectangle 33">
            <a:extLst>
              <a:ext uri="{FF2B5EF4-FFF2-40B4-BE49-F238E27FC236}">
                <a16:creationId xmlns:a16="http://schemas.microsoft.com/office/drawing/2014/main" id="{7CDF3573-FDA8-0548-8E50-67E92EA1BA41}"/>
              </a:ext>
            </a:extLst>
          </p:cNvPr>
          <p:cNvSpPr/>
          <p:nvPr/>
        </p:nvSpPr>
        <p:spPr>
          <a:xfrm>
            <a:off x="719743" y="6501508"/>
            <a:ext cx="1311352" cy="393699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Processor</a:t>
            </a:r>
          </a:p>
        </p:txBody>
      </p:sp>
      <p:sp>
        <p:nvSpPr>
          <p:cNvPr id="35" name="Snip and Round Single Corner Rectangle 34">
            <a:extLst>
              <a:ext uri="{FF2B5EF4-FFF2-40B4-BE49-F238E27FC236}">
                <a16:creationId xmlns:a16="http://schemas.microsoft.com/office/drawing/2014/main" id="{E46E0C46-7D3C-3C46-8AE0-CF626B8FB9EA}"/>
              </a:ext>
            </a:extLst>
          </p:cNvPr>
          <p:cNvSpPr/>
          <p:nvPr/>
        </p:nvSpPr>
        <p:spPr>
          <a:xfrm>
            <a:off x="2031095" y="6270171"/>
            <a:ext cx="1311352" cy="625037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Memory</a:t>
            </a:r>
          </a:p>
        </p:txBody>
      </p:sp>
      <p:sp>
        <p:nvSpPr>
          <p:cNvPr id="39" name="Snip and Round Single Corner Rectangle 38">
            <a:extLst>
              <a:ext uri="{FF2B5EF4-FFF2-40B4-BE49-F238E27FC236}">
                <a16:creationId xmlns:a16="http://schemas.microsoft.com/office/drawing/2014/main" id="{C9417545-A078-6446-AA2E-727913177136}"/>
              </a:ext>
            </a:extLst>
          </p:cNvPr>
          <p:cNvSpPr/>
          <p:nvPr/>
        </p:nvSpPr>
        <p:spPr>
          <a:xfrm>
            <a:off x="7060160" y="6501508"/>
            <a:ext cx="1031811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Other</a:t>
            </a:r>
          </a:p>
        </p:txBody>
      </p:sp>
      <p:sp>
        <p:nvSpPr>
          <p:cNvPr id="41" name="Snip and Round Single Corner Rectangle 40">
            <a:extLst>
              <a:ext uri="{FF2B5EF4-FFF2-40B4-BE49-F238E27FC236}">
                <a16:creationId xmlns:a16="http://schemas.microsoft.com/office/drawing/2014/main" id="{56B39AD5-E374-3B49-B63F-CF1E2F722F47}"/>
              </a:ext>
            </a:extLst>
          </p:cNvPr>
          <p:cNvSpPr/>
          <p:nvPr/>
        </p:nvSpPr>
        <p:spPr>
          <a:xfrm>
            <a:off x="3342446" y="6501508"/>
            <a:ext cx="1860363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Network/NoC</a:t>
            </a:r>
          </a:p>
        </p:txBody>
      </p:sp>
      <p:sp>
        <p:nvSpPr>
          <p:cNvPr id="42" name="Snip and Round Single Corner Rectangle 41">
            <a:extLst>
              <a:ext uri="{FF2B5EF4-FFF2-40B4-BE49-F238E27FC236}">
                <a16:creationId xmlns:a16="http://schemas.microsoft.com/office/drawing/2014/main" id="{833C1CD5-7BB6-FF4C-87EB-93819F5D4E94}"/>
              </a:ext>
            </a:extLst>
          </p:cNvPr>
          <p:cNvSpPr/>
          <p:nvPr/>
        </p:nvSpPr>
        <p:spPr>
          <a:xfrm>
            <a:off x="5202809" y="6501508"/>
            <a:ext cx="1860363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Network driver</a:t>
            </a:r>
          </a:p>
        </p:txBody>
      </p:sp>
    </p:spTree>
    <p:extLst>
      <p:ext uri="{BB962C8B-B14F-4D97-AF65-F5344CB8AC3E}">
        <p14:creationId xmlns:p14="http://schemas.microsoft.com/office/powerpoint/2010/main" val="3547630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8D5553-E4D2-7445-8FC3-A3F553ED9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4"/>
                </a:solidFill>
              </a:rPr>
              <a:t>MemHierarchy: </a:t>
            </a:r>
            <a:r>
              <a:rPr lang="en-US" dirty="0"/>
              <a:t>Memory modeling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80F0C37-FB96-2047-B290-403E241662D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AEC5DE-5240-E741-BCD1-700BFAADE82F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47700" y="1109709"/>
            <a:ext cx="7257483" cy="4910091"/>
          </a:xfrm>
        </p:spPr>
        <p:txBody>
          <a:bodyPr>
            <a:normAutofit/>
          </a:bodyPr>
          <a:lstStyle/>
          <a:p>
            <a:r>
              <a:rPr lang="en-US" dirty="0"/>
              <a:t>Memory controller</a:t>
            </a:r>
          </a:p>
          <a:p>
            <a:pPr lvl="1"/>
            <a:r>
              <a:rPr lang="en-US" dirty="0"/>
              <a:t>Manages data values if needed (backing store)</a:t>
            </a:r>
          </a:p>
          <a:p>
            <a:pPr lvl="1"/>
            <a:r>
              <a:rPr lang="en-US" dirty="0"/>
              <a:t>Facilitates custom memory commands</a:t>
            </a:r>
          </a:p>
          <a:p>
            <a:pPr lvl="2"/>
            <a:r>
              <a:rPr lang="en-US" dirty="0"/>
              <a:t>Including cache shootdowns for coherence maintenance</a:t>
            </a:r>
          </a:p>
          <a:p>
            <a:pPr lvl="1"/>
            <a:r>
              <a:rPr lang="en-US" dirty="0"/>
              <a:t>Passes events to </a:t>
            </a:r>
            <a:r>
              <a:rPr lang="en-US" i="1" dirty="0"/>
              <a:t>memory backend </a:t>
            </a:r>
            <a:r>
              <a:rPr lang="en-US" dirty="0"/>
              <a:t>subcomponent</a:t>
            </a:r>
          </a:p>
          <a:p>
            <a:r>
              <a:rPr lang="en-US" b="1" dirty="0">
                <a:solidFill>
                  <a:schemeClr val="accent2"/>
                </a:solidFill>
              </a:rPr>
              <a:t>Backend: </a:t>
            </a:r>
            <a:r>
              <a:rPr lang="en-US" dirty="0"/>
              <a:t>the “real” memory controller and/or memory</a:t>
            </a:r>
          </a:p>
          <a:p>
            <a:pPr lvl="1"/>
            <a:r>
              <a:rPr lang="en-US" dirty="0"/>
              <a:t>Implementations</a:t>
            </a:r>
          </a:p>
          <a:p>
            <a:pPr lvl="2"/>
            <a:r>
              <a:rPr lang="en-US" dirty="0"/>
              <a:t>Memory controller and model itself</a:t>
            </a:r>
          </a:p>
          <a:p>
            <a:pPr lvl="2"/>
            <a:r>
              <a:rPr lang="en-US" dirty="0"/>
              <a:t>Memory controller with interface to a memory component</a:t>
            </a:r>
          </a:p>
          <a:p>
            <a:pPr lvl="2"/>
            <a:r>
              <a:rPr lang="en-US" dirty="0"/>
              <a:t>Interface to another memory controller/memory component</a:t>
            </a:r>
          </a:p>
          <a:p>
            <a:pPr lvl="2"/>
            <a:r>
              <a:rPr lang="en-US" dirty="0"/>
              <a:t>Wrapper to an external simulator</a:t>
            </a:r>
          </a:p>
          <a:p>
            <a:pPr lvl="1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B99FEB0-1738-DE4D-95C4-7FE7B8BB33F6}"/>
              </a:ext>
            </a:extLst>
          </p:cNvPr>
          <p:cNvSpPr/>
          <p:nvPr/>
        </p:nvSpPr>
        <p:spPr>
          <a:xfrm>
            <a:off x="8170107" y="2606691"/>
            <a:ext cx="3399369" cy="2711470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Memory Controller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4BE9F3B-4487-4A46-9031-AC2A806A1D00}"/>
              </a:ext>
            </a:extLst>
          </p:cNvPr>
          <p:cNvSpPr/>
          <p:nvPr/>
        </p:nvSpPr>
        <p:spPr>
          <a:xfrm>
            <a:off x="8323486" y="4846032"/>
            <a:ext cx="2768600" cy="47213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Backend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A035D46-3D5E-0744-95CE-5FDEB1759C43}"/>
              </a:ext>
            </a:extLst>
          </p:cNvPr>
          <p:cNvSpPr/>
          <p:nvPr/>
        </p:nvSpPr>
        <p:spPr>
          <a:xfrm>
            <a:off x="9645773" y="5223610"/>
            <a:ext cx="219456" cy="2159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681203B-D13E-774D-9C09-890A3B772C75}"/>
              </a:ext>
            </a:extLst>
          </p:cNvPr>
          <p:cNvSpPr/>
          <p:nvPr/>
        </p:nvSpPr>
        <p:spPr>
          <a:xfrm>
            <a:off x="10487086" y="3141326"/>
            <a:ext cx="1003336" cy="7366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Backing store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102FA2C-57FB-3044-8E8E-823F57611F41}"/>
              </a:ext>
            </a:extLst>
          </p:cNvPr>
          <p:cNvSpPr/>
          <p:nvPr/>
        </p:nvSpPr>
        <p:spPr>
          <a:xfrm>
            <a:off x="8647766" y="3573937"/>
            <a:ext cx="1221289" cy="9144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Custom command handler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F603FC6-7C75-DC46-9CC4-9908C1D7355B}"/>
              </a:ext>
            </a:extLst>
          </p:cNvPr>
          <p:cNvCxnSpPr>
            <a:cxnSpLocks/>
          </p:cNvCxnSpPr>
          <p:nvPr/>
        </p:nvCxnSpPr>
        <p:spPr>
          <a:xfrm>
            <a:off x="7854688" y="3395327"/>
            <a:ext cx="2374903" cy="744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047D289-A2EB-5C48-B465-4D4F378B4C5F}"/>
              </a:ext>
            </a:extLst>
          </p:cNvPr>
          <p:cNvCxnSpPr>
            <a:cxnSpLocks/>
            <a:endCxn id="13" idx="0"/>
          </p:cNvCxnSpPr>
          <p:nvPr/>
        </p:nvCxnSpPr>
        <p:spPr>
          <a:xfrm>
            <a:off x="9258410" y="3395327"/>
            <a:ext cx="0" cy="178611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EBE4A92-7FD9-DF43-9F08-F66CA83F9B26}"/>
              </a:ext>
            </a:extLst>
          </p:cNvPr>
          <p:cNvCxnSpPr>
            <a:cxnSpLocks/>
            <a:stCxn id="13" idx="2"/>
          </p:cNvCxnSpPr>
          <p:nvPr/>
        </p:nvCxnSpPr>
        <p:spPr>
          <a:xfrm>
            <a:off x="9258410" y="4488338"/>
            <a:ext cx="0" cy="353839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308E18A-500C-2F4D-B663-8172E31C0A7B}"/>
              </a:ext>
            </a:extLst>
          </p:cNvPr>
          <p:cNvCxnSpPr>
            <a:cxnSpLocks/>
          </p:cNvCxnSpPr>
          <p:nvPr/>
        </p:nvCxnSpPr>
        <p:spPr>
          <a:xfrm flipH="1">
            <a:off x="10229590" y="3395326"/>
            <a:ext cx="370" cy="144685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47DB07D-1440-3C4A-BBC8-5F328EC38195}"/>
              </a:ext>
            </a:extLst>
          </p:cNvPr>
          <p:cNvCxnSpPr>
            <a:cxnSpLocks/>
          </p:cNvCxnSpPr>
          <p:nvPr/>
        </p:nvCxnSpPr>
        <p:spPr>
          <a:xfrm>
            <a:off x="9740676" y="5757495"/>
            <a:ext cx="488914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B66BAF51-3445-CF4B-BA55-21BC73A11329}"/>
              </a:ext>
            </a:extLst>
          </p:cNvPr>
          <p:cNvCxnSpPr>
            <a:cxnSpLocks/>
            <a:stCxn id="11" idx="4"/>
          </p:cNvCxnSpPr>
          <p:nvPr/>
        </p:nvCxnSpPr>
        <p:spPr>
          <a:xfrm>
            <a:off x="9755501" y="5439511"/>
            <a:ext cx="0" cy="30105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F977BE8C-9D4C-5B4F-9703-1E140AFFCBD8}"/>
              </a:ext>
            </a:extLst>
          </p:cNvPr>
          <p:cNvSpPr txBox="1"/>
          <p:nvPr/>
        </p:nvSpPr>
        <p:spPr>
          <a:xfrm>
            <a:off x="10214712" y="5506799"/>
            <a:ext cx="19385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To memory component (optional)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8555FC8-2AF7-CF48-857E-2DF698A6A8CC}"/>
              </a:ext>
            </a:extLst>
          </p:cNvPr>
          <p:cNvSpPr/>
          <p:nvPr/>
        </p:nvSpPr>
        <p:spPr>
          <a:xfrm>
            <a:off x="8068509" y="3294817"/>
            <a:ext cx="219456" cy="2159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Snip and Round Single Corner Rectangle 21">
            <a:extLst>
              <a:ext uri="{FF2B5EF4-FFF2-40B4-BE49-F238E27FC236}">
                <a16:creationId xmlns:a16="http://schemas.microsoft.com/office/drawing/2014/main" id="{094CB033-2A1A-484E-B8B6-A9425B2F81EB}"/>
              </a:ext>
            </a:extLst>
          </p:cNvPr>
          <p:cNvSpPr/>
          <p:nvPr/>
        </p:nvSpPr>
        <p:spPr>
          <a:xfrm>
            <a:off x="719743" y="6501508"/>
            <a:ext cx="1311352" cy="393699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Processor</a:t>
            </a:r>
          </a:p>
        </p:txBody>
      </p:sp>
      <p:sp>
        <p:nvSpPr>
          <p:cNvPr id="23" name="Snip and Round Single Corner Rectangle 22">
            <a:extLst>
              <a:ext uri="{FF2B5EF4-FFF2-40B4-BE49-F238E27FC236}">
                <a16:creationId xmlns:a16="http://schemas.microsoft.com/office/drawing/2014/main" id="{983A6475-8B96-BD40-8E5F-4BFBEDD34D1B}"/>
              </a:ext>
            </a:extLst>
          </p:cNvPr>
          <p:cNvSpPr/>
          <p:nvPr/>
        </p:nvSpPr>
        <p:spPr>
          <a:xfrm>
            <a:off x="2031095" y="6270171"/>
            <a:ext cx="1311352" cy="625037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Memory</a:t>
            </a:r>
          </a:p>
        </p:txBody>
      </p:sp>
      <p:sp>
        <p:nvSpPr>
          <p:cNvPr id="29" name="Snip and Round Single Corner Rectangle 28">
            <a:extLst>
              <a:ext uri="{FF2B5EF4-FFF2-40B4-BE49-F238E27FC236}">
                <a16:creationId xmlns:a16="http://schemas.microsoft.com/office/drawing/2014/main" id="{6E8CE774-7D63-2648-8888-1F677384658A}"/>
              </a:ext>
            </a:extLst>
          </p:cNvPr>
          <p:cNvSpPr/>
          <p:nvPr/>
        </p:nvSpPr>
        <p:spPr>
          <a:xfrm>
            <a:off x="7060160" y="6501508"/>
            <a:ext cx="1031811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Other</a:t>
            </a:r>
          </a:p>
        </p:txBody>
      </p:sp>
      <p:sp>
        <p:nvSpPr>
          <p:cNvPr id="30" name="Snip and Round Single Corner Rectangle 29">
            <a:extLst>
              <a:ext uri="{FF2B5EF4-FFF2-40B4-BE49-F238E27FC236}">
                <a16:creationId xmlns:a16="http://schemas.microsoft.com/office/drawing/2014/main" id="{B3AA50A8-0F6E-E24A-A0E1-109CDD56F896}"/>
              </a:ext>
            </a:extLst>
          </p:cNvPr>
          <p:cNvSpPr/>
          <p:nvPr/>
        </p:nvSpPr>
        <p:spPr>
          <a:xfrm>
            <a:off x="3342446" y="6501508"/>
            <a:ext cx="1860363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Network/NoC</a:t>
            </a:r>
          </a:p>
        </p:txBody>
      </p:sp>
      <p:sp>
        <p:nvSpPr>
          <p:cNvPr id="31" name="Snip and Round Single Corner Rectangle 30">
            <a:extLst>
              <a:ext uri="{FF2B5EF4-FFF2-40B4-BE49-F238E27FC236}">
                <a16:creationId xmlns:a16="http://schemas.microsoft.com/office/drawing/2014/main" id="{400260C3-1F0C-B34F-9D05-F19828A926EB}"/>
              </a:ext>
            </a:extLst>
          </p:cNvPr>
          <p:cNvSpPr/>
          <p:nvPr/>
        </p:nvSpPr>
        <p:spPr>
          <a:xfrm>
            <a:off x="5202809" y="6501508"/>
            <a:ext cx="1860363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Network driver</a:t>
            </a:r>
          </a:p>
        </p:txBody>
      </p:sp>
    </p:spTree>
    <p:extLst>
      <p:ext uri="{BB962C8B-B14F-4D97-AF65-F5344CB8AC3E}">
        <p14:creationId xmlns:p14="http://schemas.microsoft.com/office/powerpoint/2010/main" val="3475398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69B42-248D-054F-9043-CCDEDD50B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7B6D2E-DBDD-3B43-8DEF-4FEBF679276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D2FF6A-CFEF-B849-BAC5-96CF281A18F0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47700" y="1109709"/>
            <a:ext cx="11049000" cy="4910091"/>
          </a:xfrm>
        </p:spPr>
        <p:txBody>
          <a:bodyPr>
            <a:normAutofit/>
          </a:bodyPr>
          <a:lstStyle/>
          <a:p>
            <a:r>
              <a:rPr lang="en-US" dirty="0"/>
              <a:t>Websites</a:t>
            </a:r>
          </a:p>
          <a:p>
            <a:pPr lvl="1"/>
            <a:r>
              <a:rPr lang="en-US" dirty="0">
                <a:hlinkClick r:id="rId2"/>
              </a:rPr>
              <a:t>http://www.sst-simulator.org/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https://github.com/sstsimulator</a:t>
            </a:r>
            <a:endParaRPr lang="en-US" dirty="0"/>
          </a:p>
          <a:p>
            <a:r>
              <a:rPr lang="en-US" dirty="0"/>
              <a:t>Configuration File Format:</a:t>
            </a:r>
          </a:p>
          <a:p>
            <a:pPr lvl="1"/>
            <a:r>
              <a:rPr lang="en-US" dirty="0">
                <a:hlinkClick r:id="rId4"/>
              </a:rPr>
              <a:t>http://sst-simulator.org/SSTPages/SSTUserPythonFileFormat/</a:t>
            </a:r>
            <a:endParaRPr lang="en-US" dirty="0"/>
          </a:p>
          <a:p>
            <a:r>
              <a:rPr lang="en-US" dirty="0"/>
              <a:t>Documentation:</a:t>
            </a:r>
          </a:p>
          <a:p>
            <a:pPr lvl="1"/>
            <a:r>
              <a:rPr lang="en-US" i="1" dirty="0">
                <a:solidFill>
                  <a:srgbClr val="0070C0"/>
                </a:solidFill>
                <a:hlinkClick r:id="rId5"/>
              </a:rPr>
              <a:t>http://sst-simulator.org/sst-docs/</a:t>
            </a:r>
            <a:endParaRPr lang="en-US" i="1" dirty="0">
              <a:solidFill>
                <a:srgbClr val="0070C0"/>
              </a:solidFill>
            </a:endParaRPr>
          </a:p>
          <a:p>
            <a:r>
              <a:rPr lang="en-US" dirty="0"/>
              <a:t>Developer FAQ:</a:t>
            </a:r>
          </a:p>
          <a:p>
            <a:pPr lvl="1"/>
            <a:r>
              <a:rPr lang="en-US" dirty="0">
                <a:solidFill>
                  <a:srgbClr val="0070C0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http://sst-simulator.org/SSTPages/SSTTopDocDeveloperInfo/</a:t>
            </a:r>
            <a:endParaRPr lang="en-US" dirty="0">
              <a:solidFill>
                <a:srgbClr val="0070C0"/>
              </a:solidFill>
            </a:endParaRPr>
          </a:p>
          <a:p>
            <a:r>
              <a:rPr lang="en-US" dirty="0"/>
              <a:t>Building SST</a:t>
            </a:r>
          </a:p>
          <a:p>
            <a:pPr lvl="1"/>
            <a:r>
              <a:rPr lang="en-US" dirty="0">
                <a:hlinkClick r:id="rId7"/>
              </a:rPr>
              <a:t>Quick Start </a:t>
            </a:r>
            <a:endParaRPr lang="en-US" dirty="0"/>
          </a:p>
          <a:p>
            <a:pPr lvl="1"/>
            <a:r>
              <a:rPr lang="en-US" dirty="0">
                <a:hlinkClick r:id="rId8"/>
              </a:rPr>
              <a:t>Detailed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5498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DE2BA-B2EE-CE4E-83C1-A367D39BB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4"/>
                </a:solidFill>
              </a:rPr>
              <a:t>MemHierarchy: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rgbClr val="005376"/>
                </a:solidFill>
              </a:rPr>
              <a:t>SST 13.0 b</a:t>
            </a:r>
            <a:r>
              <a:rPr lang="en-US" dirty="0"/>
              <a:t>ackends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1514CDF-B532-4540-87CB-B098643FDBC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B96DDA-D044-E84A-AEF9-AAFED5C3AE41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 numCol="2">
            <a:normAutofit/>
          </a:bodyPr>
          <a:lstStyle/>
          <a:p>
            <a:r>
              <a:rPr lang="en-US" dirty="0"/>
              <a:t>Memory (</a:t>
            </a:r>
            <a:r>
              <a:rPr lang="en-US" dirty="0">
                <a:solidFill>
                  <a:schemeClr val="accent2"/>
                </a:solidFill>
              </a:rPr>
              <a:t>external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CramSim (DDR, HBM)</a:t>
            </a:r>
          </a:p>
          <a:p>
            <a:pPr lvl="1"/>
            <a:r>
              <a:rPr lang="en-US" dirty="0">
                <a:solidFill>
                  <a:schemeClr val="accent2"/>
                </a:solidFill>
              </a:rPr>
              <a:t>DRAMSim3</a:t>
            </a:r>
            <a:r>
              <a:rPr lang="en-US" dirty="0"/>
              <a:t> (DDR)</a:t>
            </a:r>
          </a:p>
          <a:p>
            <a:pPr lvl="2"/>
            <a:r>
              <a:rPr lang="en-US" dirty="0"/>
              <a:t>PagedMulti – 2-level memory variant</a:t>
            </a:r>
          </a:p>
          <a:p>
            <a:pPr lvl="1"/>
            <a:r>
              <a:rPr lang="en-US" dirty="0">
                <a:solidFill>
                  <a:schemeClr val="accent2"/>
                </a:solidFill>
              </a:rPr>
              <a:t>FlashDIMMSim</a:t>
            </a:r>
            <a:r>
              <a:rPr lang="en-US" dirty="0"/>
              <a:t> (FLASH)</a:t>
            </a:r>
          </a:p>
          <a:p>
            <a:pPr lvl="1"/>
            <a:r>
              <a:rPr lang="en-US" dirty="0">
                <a:solidFill>
                  <a:schemeClr val="accent2"/>
                </a:solidFill>
              </a:rPr>
              <a:t>HMCSim/GoblinHMC </a:t>
            </a:r>
            <a:r>
              <a:rPr lang="en-US" dirty="0"/>
              <a:t> (HMC)</a:t>
            </a:r>
          </a:p>
          <a:p>
            <a:pPr lvl="1"/>
            <a:r>
              <a:rPr lang="en-US" dirty="0">
                <a:solidFill>
                  <a:schemeClr val="accent2"/>
                </a:solidFill>
              </a:rPr>
              <a:t>HBMDRAMSim2</a:t>
            </a:r>
            <a:r>
              <a:rPr lang="en-US" dirty="0"/>
              <a:t> (HBM)</a:t>
            </a:r>
          </a:p>
          <a:p>
            <a:pPr lvl="2"/>
            <a:r>
              <a:rPr lang="en-US" dirty="0"/>
              <a:t>HBMPagedMulti – 2-level memory variant</a:t>
            </a:r>
          </a:p>
          <a:p>
            <a:pPr lvl="1"/>
            <a:r>
              <a:rPr lang="en-US" dirty="0"/>
              <a:t>Messier (NVRAM)</a:t>
            </a:r>
          </a:p>
          <a:p>
            <a:pPr lvl="1"/>
            <a:r>
              <a:rPr lang="en-US" dirty="0">
                <a:solidFill>
                  <a:schemeClr val="accent2"/>
                </a:solidFill>
              </a:rPr>
              <a:t>Ramulator</a:t>
            </a:r>
            <a:r>
              <a:rPr lang="en-US" dirty="0"/>
              <a:t> (DDR, HBM, HMC)</a:t>
            </a:r>
          </a:p>
          <a:p>
            <a:pPr lvl="1"/>
            <a:r>
              <a:rPr lang="en-US" dirty="0"/>
              <a:t>SimpleDRAM (DDR)</a:t>
            </a:r>
          </a:p>
          <a:p>
            <a:pPr lvl="1"/>
            <a:r>
              <a:rPr lang="en-US" dirty="0"/>
              <a:t>SimpleMem (constant latency)</a:t>
            </a:r>
          </a:p>
          <a:p>
            <a:pPr lvl="1"/>
            <a:r>
              <a:rPr lang="en-US" dirty="0"/>
              <a:t>TimingDRAM (DDR)</a:t>
            </a:r>
          </a:p>
          <a:p>
            <a:pPr lvl="1"/>
            <a:r>
              <a:rPr lang="en-US" dirty="0"/>
              <a:t>VaultSimC (HMC-like)</a:t>
            </a:r>
          </a:p>
          <a:p>
            <a:pPr lvl="1"/>
            <a:endParaRPr lang="en-US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DF34DD8B-A56C-1F49-BDAD-F479CE9D8B9B}"/>
              </a:ext>
            </a:extLst>
          </p:cNvPr>
          <p:cNvSpPr txBox="1">
            <a:spLocks/>
          </p:cNvSpPr>
          <p:nvPr/>
        </p:nvSpPr>
        <p:spPr>
          <a:xfrm>
            <a:off x="720648" y="5748290"/>
            <a:ext cx="10785552" cy="500109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182880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System Font Regular"/>
              <a:buChar char="◦"/>
              <a:defRPr sz="2400" kern="1200">
                <a:solidFill>
                  <a:schemeClr val="tx1"/>
                </a:solidFill>
                <a:latin typeface="Gill Sans MT" panose="020B0502020104020203" pitchFamily="34" charset="77"/>
                <a:ea typeface="Gill Sans MT" panose="020B0502020104020203" pitchFamily="34" charset="77"/>
                <a:cs typeface="Gill Sans MT" panose="020B0502020104020203" pitchFamily="34" charset="77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2200" kern="1200">
                <a:solidFill>
                  <a:schemeClr val="tx1"/>
                </a:solidFill>
                <a:latin typeface="Gill Sans MT" panose="020B0502020104020203" pitchFamily="34" charset="77"/>
                <a:ea typeface="Gill Sans MT" panose="020B0502020104020203" pitchFamily="34" charset="77"/>
                <a:cs typeface="Gill Sans MT" panose="020B0502020104020203" pitchFamily="34" charset="77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2000" kern="1200">
                <a:solidFill>
                  <a:schemeClr val="tx1"/>
                </a:solidFill>
                <a:latin typeface="Gill Sans MT" panose="020B0502020104020203" pitchFamily="34" charset="77"/>
                <a:ea typeface="Gill Sans MT" panose="020B0502020104020203" pitchFamily="34" charset="77"/>
                <a:cs typeface="Gill Sans MT" panose="020B0502020104020203" pitchFamily="34" charset="77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ill Sans MT" panose="020B0502020104020203" pitchFamily="34" charset="77"/>
                <a:ea typeface="Gill Sans MT" panose="020B0502020104020203" pitchFamily="34" charset="77"/>
                <a:cs typeface="Gill Sans MT" panose="020B0502020104020203" pitchFamily="34" charset="77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600" kern="1200">
                <a:solidFill>
                  <a:schemeClr val="tx1"/>
                </a:solidFill>
                <a:latin typeface="Gill Sans MT" panose="020B0502020104020203" pitchFamily="34" charset="77"/>
                <a:ea typeface="Gill Sans MT" panose="020B0502020104020203" pitchFamily="34" charset="77"/>
                <a:cs typeface="Gill Sans MT" panose="020B0502020104020203" pitchFamily="34" charset="77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Plus a few that can be used with other backends to reorder requests, add latency, etc.</a:t>
            </a:r>
          </a:p>
        </p:txBody>
      </p:sp>
      <p:sp>
        <p:nvSpPr>
          <p:cNvPr id="6" name="Snip and Round Single Corner Rectangle 5">
            <a:extLst>
              <a:ext uri="{FF2B5EF4-FFF2-40B4-BE49-F238E27FC236}">
                <a16:creationId xmlns:a16="http://schemas.microsoft.com/office/drawing/2014/main" id="{6042E1D1-8E27-7744-A0A7-501ABF462DC6}"/>
              </a:ext>
            </a:extLst>
          </p:cNvPr>
          <p:cNvSpPr/>
          <p:nvPr/>
        </p:nvSpPr>
        <p:spPr>
          <a:xfrm>
            <a:off x="719743" y="6501508"/>
            <a:ext cx="1311352" cy="393699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Processor</a:t>
            </a:r>
          </a:p>
        </p:txBody>
      </p:sp>
      <p:sp>
        <p:nvSpPr>
          <p:cNvPr id="7" name="Snip and Round Single Corner Rectangle 6">
            <a:extLst>
              <a:ext uri="{FF2B5EF4-FFF2-40B4-BE49-F238E27FC236}">
                <a16:creationId xmlns:a16="http://schemas.microsoft.com/office/drawing/2014/main" id="{9BF3C51C-CBB7-7840-A04D-9D93D764618B}"/>
              </a:ext>
            </a:extLst>
          </p:cNvPr>
          <p:cNvSpPr/>
          <p:nvPr/>
        </p:nvSpPr>
        <p:spPr>
          <a:xfrm>
            <a:off x="2031095" y="6270171"/>
            <a:ext cx="1311352" cy="625037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Memory</a:t>
            </a:r>
          </a:p>
        </p:txBody>
      </p:sp>
      <p:sp>
        <p:nvSpPr>
          <p:cNvPr id="8" name="Snip and Round Single Corner Rectangle 7">
            <a:extLst>
              <a:ext uri="{FF2B5EF4-FFF2-40B4-BE49-F238E27FC236}">
                <a16:creationId xmlns:a16="http://schemas.microsoft.com/office/drawing/2014/main" id="{A07A8CFB-FF71-B648-BF95-0F3EA38D6E04}"/>
              </a:ext>
            </a:extLst>
          </p:cNvPr>
          <p:cNvSpPr/>
          <p:nvPr/>
        </p:nvSpPr>
        <p:spPr>
          <a:xfrm>
            <a:off x="3342446" y="6501508"/>
            <a:ext cx="1860363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Network/NoC</a:t>
            </a:r>
          </a:p>
        </p:txBody>
      </p:sp>
      <p:sp>
        <p:nvSpPr>
          <p:cNvPr id="9" name="Snip and Round Single Corner Rectangle 8">
            <a:extLst>
              <a:ext uri="{FF2B5EF4-FFF2-40B4-BE49-F238E27FC236}">
                <a16:creationId xmlns:a16="http://schemas.microsoft.com/office/drawing/2014/main" id="{38657E6B-E5BC-0745-BFB9-E132B29131B8}"/>
              </a:ext>
            </a:extLst>
          </p:cNvPr>
          <p:cNvSpPr/>
          <p:nvPr/>
        </p:nvSpPr>
        <p:spPr>
          <a:xfrm>
            <a:off x="5202809" y="6501508"/>
            <a:ext cx="1860363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Network driver</a:t>
            </a:r>
          </a:p>
        </p:txBody>
      </p:sp>
      <p:sp>
        <p:nvSpPr>
          <p:cNvPr id="10" name="Snip and Round Single Corner Rectangle 9">
            <a:extLst>
              <a:ext uri="{FF2B5EF4-FFF2-40B4-BE49-F238E27FC236}">
                <a16:creationId xmlns:a16="http://schemas.microsoft.com/office/drawing/2014/main" id="{C51C76F1-C250-8242-94FC-77558F328F39}"/>
              </a:ext>
            </a:extLst>
          </p:cNvPr>
          <p:cNvSpPr/>
          <p:nvPr/>
        </p:nvSpPr>
        <p:spPr>
          <a:xfrm>
            <a:off x="7060160" y="6501508"/>
            <a:ext cx="1031811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Other</a:t>
            </a:r>
          </a:p>
        </p:txBody>
      </p:sp>
    </p:spTree>
    <p:extLst>
      <p:ext uri="{BB962C8B-B14F-4D97-AF65-F5344CB8AC3E}">
        <p14:creationId xmlns:p14="http://schemas.microsoft.com/office/powerpoint/2010/main" val="2856648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a Simulation – Add Components, L2 Cache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dirty="0"/>
              <a:t>Copy configuration</a:t>
            </a:r>
          </a:p>
          <a:p>
            <a:endParaRPr lang="en-US" dirty="0"/>
          </a:p>
          <a:p>
            <a:r>
              <a:rPr lang="en-US" dirty="0"/>
              <a:t>Add an L2 cache between L1 and memory to new configuration</a:t>
            </a:r>
          </a:p>
          <a:p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What parameters are available for an L2 cache?</a:t>
            </a:r>
          </a:p>
          <a:p>
            <a:pPr lvl="1"/>
            <a:r>
              <a:rPr lang="en-US" dirty="0"/>
              <a:t>What are appropriate values for the parameters?</a:t>
            </a:r>
          </a:p>
          <a:p>
            <a:r>
              <a:rPr lang="en-US" dirty="0"/>
              <a:t>Launch simulation</a:t>
            </a:r>
          </a:p>
          <a:p>
            <a:endParaRPr lang="en-US" dirty="0"/>
          </a:p>
          <a:p>
            <a:pPr lvl="1"/>
            <a:r>
              <a:rPr lang="en-US" dirty="0"/>
              <a:t>How did this affect your overall simulated time?</a:t>
            </a:r>
          </a:p>
          <a:p>
            <a:pPr lvl="1"/>
            <a:r>
              <a:rPr lang="en-US" dirty="0"/>
              <a:t>How did this affect traffic to and from your backing store?</a:t>
            </a:r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65037" y="1564765"/>
            <a:ext cx="6481963" cy="369332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latin typeface="Consolas"/>
                <a:cs typeface="Consolas"/>
              </a:rPr>
              <a:t>$ </a:t>
            </a:r>
            <a:r>
              <a:rPr lang="en-US" dirty="0" err="1">
                <a:latin typeface="Consolas"/>
                <a:cs typeface="Consolas"/>
              </a:rPr>
              <a:t>cp</a:t>
            </a:r>
            <a:r>
              <a:rPr lang="en-US" dirty="0">
                <a:latin typeface="Consolas"/>
                <a:cs typeface="Consolas"/>
              </a:rPr>
              <a:t> demo_2.py demo_3.py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265037" y="2496312"/>
            <a:ext cx="6481964" cy="36933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latin typeface="Consolas"/>
                <a:cs typeface="Consolas"/>
              </a:rPr>
              <a:t>What should you add?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265037" y="4366547"/>
            <a:ext cx="6481963" cy="369332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latin typeface="Consolas"/>
                <a:cs typeface="Consolas"/>
              </a:rPr>
              <a:t>$ </a:t>
            </a:r>
            <a:r>
              <a:rPr lang="en-US" dirty="0" err="1">
                <a:latin typeface="Consolas"/>
                <a:cs typeface="Consolas"/>
              </a:rPr>
              <a:t>sst</a:t>
            </a:r>
            <a:r>
              <a:rPr lang="en-US" dirty="0">
                <a:latin typeface="Consolas"/>
                <a:cs typeface="Consolas"/>
              </a:rPr>
              <a:t> demo_3.py</a:t>
            </a:r>
          </a:p>
        </p:txBody>
      </p:sp>
    </p:spTree>
    <p:extLst>
      <p:ext uri="{BB962C8B-B14F-4D97-AF65-F5344CB8AC3E}">
        <p14:creationId xmlns:p14="http://schemas.microsoft.com/office/powerpoint/2010/main" val="3675429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a Simulation – Switch Components, Timing DRAM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dirty="0"/>
              <a:t>Copy configuration</a:t>
            </a:r>
          </a:p>
          <a:p>
            <a:endParaRPr lang="en-US" dirty="0"/>
          </a:p>
          <a:p>
            <a:r>
              <a:rPr lang="en-US" dirty="0"/>
              <a:t>Switch the </a:t>
            </a:r>
            <a:r>
              <a:rPr lang="en-US" dirty="0" err="1"/>
              <a:t>simpleMem</a:t>
            </a:r>
            <a:r>
              <a:rPr lang="en-US" dirty="0"/>
              <a:t> subcomponent for </a:t>
            </a:r>
            <a:r>
              <a:rPr lang="en-US" dirty="0" err="1"/>
              <a:t>timingDRAM</a:t>
            </a:r>
            <a:endParaRPr lang="en-US" dirty="0"/>
          </a:p>
          <a:p>
            <a:endParaRPr lang="en-US" dirty="0"/>
          </a:p>
          <a:p>
            <a:r>
              <a:rPr lang="en-US" dirty="0"/>
              <a:t>Launch simulation</a:t>
            </a:r>
          </a:p>
          <a:p>
            <a:endParaRPr lang="en-US" dirty="0"/>
          </a:p>
          <a:p>
            <a:pPr lvl="1"/>
            <a:r>
              <a:rPr lang="en-US" dirty="0"/>
              <a:t>How do your results differ from the run with </a:t>
            </a:r>
            <a:r>
              <a:rPr lang="en-US" dirty="0" err="1"/>
              <a:t>simpleMem</a:t>
            </a:r>
            <a:r>
              <a:rPr lang="en-US" dirty="0"/>
              <a:t>?</a:t>
            </a:r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65037" y="1564765"/>
            <a:ext cx="8034866" cy="369332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latin typeface="Consolas"/>
                <a:cs typeface="Consolas"/>
              </a:rPr>
              <a:t>$ </a:t>
            </a:r>
            <a:r>
              <a:rPr lang="en-US" dirty="0" err="1">
                <a:latin typeface="Consolas"/>
                <a:cs typeface="Consolas"/>
              </a:rPr>
              <a:t>cp</a:t>
            </a:r>
            <a:r>
              <a:rPr lang="en-US" dirty="0">
                <a:latin typeface="Consolas"/>
                <a:cs typeface="Consolas"/>
              </a:rPr>
              <a:t> demo_3.py demo_4.py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265036" y="2496722"/>
            <a:ext cx="8034867" cy="36933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latin typeface="Consolas"/>
                <a:cs typeface="Consolas"/>
              </a:rPr>
              <a:t>What should you change? Remember that </a:t>
            </a:r>
            <a:r>
              <a:rPr lang="en-US" dirty="0" err="1">
                <a:latin typeface="Consolas"/>
                <a:cs typeface="Consolas"/>
              </a:rPr>
              <a:t>sst</a:t>
            </a:r>
            <a:r>
              <a:rPr lang="en-US" dirty="0">
                <a:latin typeface="Consolas"/>
                <a:cs typeface="Consolas"/>
              </a:rPr>
              <a:t>-info is your pal!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265036" y="3371529"/>
            <a:ext cx="8034866" cy="369332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latin typeface="Consolas"/>
                <a:cs typeface="Consolas"/>
              </a:rPr>
              <a:t>$ </a:t>
            </a:r>
            <a:r>
              <a:rPr lang="en-US" dirty="0" err="1">
                <a:latin typeface="Consolas"/>
                <a:cs typeface="Consolas"/>
              </a:rPr>
              <a:t>sst</a:t>
            </a:r>
            <a:r>
              <a:rPr lang="en-US" dirty="0">
                <a:latin typeface="Consolas"/>
                <a:cs typeface="Consolas"/>
              </a:rPr>
              <a:t> demo_4.py</a:t>
            </a:r>
          </a:p>
        </p:txBody>
      </p:sp>
    </p:spTree>
    <p:extLst>
      <p:ext uri="{BB962C8B-B14F-4D97-AF65-F5344CB8AC3E}">
        <p14:creationId xmlns:p14="http://schemas.microsoft.com/office/powerpoint/2010/main" val="358974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4"/>
                </a:solidFill>
              </a:rPr>
              <a:t>Merlin: </a:t>
            </a:r>
            <a:r>
              <a:rPr lang="en-US" dirty="0"/>
              <a:t>Network Simulator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dirty="0"/>
              <a:t>Low-level networking components that can be used to simulate high-speed networks (machine level) or on-chip networks</a:t>
            </a:r>
          </a:p>
          <a:p>
            <a:endParaRPr lang="en-US" sz="1200" dirty="0"/>
          </a:p>
          <a:p>
            <a:r>
              <a:rPr lang="en-US" dirty="0"/>
              <a:t>Capabilities</a:t>
            </a:r>
          </a:p>
          <a:p>
            <a:pPr lvl="1"/>
            <a:r>
              <a:rPr lang="en-US" dirty="0"/>
              <a:t>High radix router model (hr_router)</a:t>
            </a:r>
          </a:p>
          <a:p>
            <a:pPr lvl="1"/>
            <a:r>
              <a:rPr lang="en-US" dirty="0"/>
              <a:t>Topologies – mesh, n-dim tori, fat-tree, dragonfly</a:t>
            </a:r>
          </a:p>
          <a:p>
            <a:pPr lvl="1"/>
            <a:endParaRPr lang="en-US" sz="1200" dirty="0"/>
          </a:p>
          <a:p>
            <a:r>
              <a:rPr lang="en-US" dirty="0"/>
              <a:t>Many ways to drive a network</a:t>
            </a:r>
          </a:p>
          <a:p>
            <a:pPr lvl="1"/>
            <a:r>
              <a:rPr lang="en-US" dirty="0"/>
              <a:t>Simple traffic generation models</a:t>
            </a:r>
          </a:p>
          <a:p>
            <a:pPr lvl="2"/>
            <a:r>
              <a:rPr lang="en-US" dirty="0"/>
              <a:t>Nearest neighbor, uniform, uniform w/ hotspot, normal, binomial</a:t>
            </a:r>
          </a:p>
          <a:p>
            <a:pPr lvl="1"/>
            <a:r>
              <a:rPr lang="en-US" i="1" dirty="0"/>
              <a:t>MemHierarchy</a:t>
            </a:r>
          </a:p>
          <a:p>
            <a:pPr lvl="1"/>
            <a:r>
              <a:rPr lang="en-US" dirty="0"/>
              <a:t>Lightweight network endpoint models (</a:t>
            </a:r>
            <a:r>
              <a:rPr lang="en-US" i="1" dirty="0"/>
              <a:t>Ember</a:t>
            </a:r>
            <a:r>
              <a:rPr lang="en-US" dirty="0"/>
              <a:t> – coming up next)</a:t>
            </a:r>
          </a:p>
          <a:p>
            <a:pPr lvl="1"/>
            <a:r>
              <a:rPr lang="en-US" dirty="0"/>
              <a:t>Or, make your own</a:t>
            </a:r>
          </a:p>
        </p:txBody>
      </p:sp>
      <p:sp>
        <p:nvSpPr>
          <p:cNvPr id="5" name="Snip and Round Single Corner Rectangle 4">
            <a:extLst>
              <a:ext uri="{FF2B5EF4-FFF2-40B4-BE49-F238E27FC236}">
                <a16:creationId xmlns:a16="http://schemas.microsoft.com/office/drawing/2014/main" id="{0FBED7E0-7752-594B-85F9-721A38056DDA}"/>
              </a:ext>
            </a:extLst>
          </p:cNvPr>
          <p:cNvSpPr/>
          <p:nvPr/>
        </p:nvSpPr>
        <p:spPr>
          <a:xfrm>
            <a:off x="719743" y="6501508"/>
            <a:ext cx="1311352" cy="393699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Processor</a:t>
            </a:r>
          </a:p>
        </p:txBody>
      </p:sp>
      <p:sp>
        <p:nvSpPr>
          <p:cNvPr id="7" name="Snip and Round Single Corner Rectangle 6">
            <a:extLst>
              <a:ext uri="{FF2B5EF4-FFF2-40B4-BE49-F238E27FC236}">
                <a16:creationId xmlns:a16="http://schemas.microsoft.com/office/drawing/2014/main" id="{BCF4DA29-C74A-E048-B18B-E9EA68D56761}"/>
              </a:ext>
            </a:extLst>
          </p:cNvPr>
          <p:cNvSpPr/>
          <p:nvPr/>
        </p:nvSpPr>
        <p:spPr>
          <a:xfrm>
            <a:off x="2031095" y="6501508"/>
            <a:ext cx="1311352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Memory</a:t>
            </a:r>
          </a:p>
        </p:txBody>
      </p:sp>
      <p:sp>
        <p:nvSpPr>
          <p:cNvPr id="8" name="Snip and Round Single Corner Rectangle 7">
            <a:extLst>
              <a:ext uri="{FF2B5EF4-FFF2-40B4-BE49-F238E27FC236}">
                <a16:creationId xmlns:a16="http://schemas.microsoft.com/office/drawing/2014/main" id="{CB04D4B6-D0D3-A74C-8138-3ECEDC5F11C5}"/>
              </a:ext>
            </a:extLst>
          </p:cNvPr>
          <p:cNvSpPr/>
          <p:nvPr/>
        </p:nvSpPr>
        <p:spPr>
          <a:xfrm>
            <a:off x="3342446" y="6270171"/>
            <a:ext cx="1860363" cy="625037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Network/NoC</a:t>
            </a:r>
          </a:p>
        </p:txBody>
      </p:sp>
      <p:sp>
        <p:nvSpPr>
          <p:cNvPr id="9" name="Snip and Round Single Corner Rectangle 8">
            <a:extLst>
              <a:ext uri="{FF2B5EF4-FFF2-40B4-BE49-F238E27FC236}">
                <a16:creationId xmlns:a16="http://schemas.microsoft.com/office/drawing/2014/main" id="{77946CA3-2E24-024A-ADA3-9D4E08889652}"/>
              </a:ext>
            </a:extLst>
          </p:cNvPr>
          <p:cNvSpPr/>
          <p:nvPr/>
        </p:nvSpPr>
        <p:spPr>
          <a:xfrm>
            <a:off x="5202809" y="6501508"/>
            <a:ext cx="1860363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Network driver</a:t>
            </a:r>
          </a:p>
        </p:txBody>
      </p:sp>
      <p:sp>
        <p:nvSpPr>
          <p:cNvPr id="10" name="Snip and Round Single Corner Rectangle 9">
            <a:extLst>
              <a:ext uri="{FF2B5EF4-FFF2-40B4-BE49-F238E27FC236}">
                <a16:creationId xmlns:a16="http://schemas.microsoft.com/office/drawing/2014/main" id="{9B9C748E-15FC-394A-A1F0-51E4B125B9C1}"/>
              </a:ext>
            </a:extLst>
          </p:cNvPr>
          <p:cNvSpPr/>
          <p:nvPr/>
        </p:nvSpPr>
        <p:spPr>
          <a:xfrm>
            <a:off x="7060160" y="6501508"/>
            <a:ext cx="1031811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Other</a:t>
            </a:r>
          </a:p>
        </p:txBody>
      </p:sp>
    </p:spTree>
    <p:extLst>
      <p:ext uri="{BB962C8B-B14F-4D97-AF65-F5344CB8AC3E}">
        <p14:creationId xmlns:p14="http://schemas.microsoft.com/office/powerpoint/2010/main" val="2871240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4"/>
                </a:solidFill>
              </a:rPr>
              <a:t>Merlin:</a:t>
            </a:r>
            <a:r>
              <a:rPr lang="en-US" dirty="0"/>
              <a:t> Organization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90" name="Rectangle 89"/>
          <p:cNvSpPr/>
          <p:nvPr/>
        </p:nvSpPr>
        <p:spPr>
          <a:xfrm>
            <a:off x="5740401" y="1117601"/>
            <a:ext cx="4254500" cy="4305300"/>
          </a:xfrm>
          <a:prstGeom prst="rect">
            <a:avLst/>
          </a:prstGeom>
          <a:noFill/>
          <a:ln w="9525" cap="flat" cmpd="sng" algn="ctr">
            <a:solidFill>
              <a:srgbClr val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algn="ctr" defTabSz="914377">
              <a:defRPr/>
            </a:pPr>
            <a:endParaRPr lang="en-US" kern="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91" name="Rectangle 90"/>
          <p:cNvSpPr/>
          <p:nvPr/>
        </p:nvSpPr>
        <p:spPr>
          <a:xfrm>
            <a:off x="5480051" y="1765301"/>
            <a:ext cx="520700" cy="520700"/>
          </a:xfrm>
          <a:prstGeom prst="rect">
            <a:avLst/>
          </a:prstGeom>
          <a:gradFill rotWithShape="1">
            <a:gsLst>
              <a:gs pos="0">
                <a:srgbClr val="2D2D8A">
                  <a:tint val="100000"/>
                  <a:shade val="100000"/>
                  <a:satMod val="130000"/>
                </a:srgbClr>
              </a:gs>
              <a:gs pos="100000">
                <a:srgbClr val="2D2D8A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2D2D8A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algn="ctr" defTabSz="914377">
              <a:defRPr/>
            </a:pPr>
            <a:r>
              <a:rPr lang="en-US" kern="0" dirty="0">
                <a:solidFill>
                  <a:srgbClr val="FFFFFF"/>
                </a:solidFill>
                <a:latin typeface="Arial"/>
              </a:rPr>
              <a:t>PC</a:t>
            </a:r>
          </a:p>
        </p:txBody>
      </p:sp>
      <p:sp>
        <p:nvSpPr>
          <p:cNvPr id="92" name="Rectangle 91"/>
          <p:cNvSpPr/>
          <p:nvPr/>
        </p:nvSpPr>
        <p:spPr>
          <a:xfrm>
            <a:off x="5480051" y="2552701"/>
            <a:ext cx="520700" cy="520700"/>
          </a:xfrm>
          <a:prstGeom prst="rect">
            <a:avLst/>
          </a:prstGeom>
          <a:gradFill rotWithShape="1">
            <a:gsLst>
              <a:gs pos="0">
                <a:srgbClr val="2D2D8A">
                  <a:tint val="100000"/>
                  <a:shade val="100000"/>
                  <a:satMod val="130000"/>
                </a:srgbClr>
              </a:gs>
              <a:gs pos="100000">
                <a:srgbClr val="2D2D8A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2D2D8A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algn="ctr" defTabSz="914377">
              <a:defRPr/>
            </a:pPr>
            <a:r>
              <a:rPr lang="en-US" kern="0" dirty="0">
                <a:solidFill>
                  <a:srgbClr val="FFFFFF"/>
                </a:solidFill>
                <a:latin typeface="Arial"/>
              </a:rPr>
              <a:t>PC</a:t>
            </a:r>
          </a:p>
        </p:txBody>
      </p:sp>
      <p:sp>
        <p:nvSpPr>
          <p:cNvPr id="93" name="Rectangle 92"/>
          <p:cNvSpPr/>
          <p:nvPr/>
        </p:nvSpPr>
        <p:spPr>
          <a:xfrm>
            <a:off x="5480051" y="3352801"/>
            <a:ext cx="520700" cy="520700"/>
          </a:xfrm>
          <a:prstGeom prst="rect">
            <a:avLst/>
          </a:prstGeom>
          <a:gradFill rotWithShape="1">
            <a:gsLst>
              <a:gs pos="0">
                <a:srgbClr val="2D2D8A">
                  <a:tint val="100000"/>
                  <a:shade val="100000"/>
                  <a:satMod val="130000"/>
                </a:srgbClr>
              </a:gs>
              <a:gs pos="100000">
                <a:srgbClr val="2D2D8A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2D2D8A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algn="ctr" defTabSz="914377">
              <a:defRPr/>
            </a:pPr>
            <a:r>
              <a:rPr lang="en-US" kern="0" dirty="0">
                <a:solidFill>
                  <a:srgbClr val="FFFFFF"/>
                </a:solidFill>
                <a:latin typeface="Arial"/>
              </a:rPr>
              <a:t>PC</a:t>
            </a:r>
          </a:p>
        </p:txBody>
      </p:sp>
      <p:sp>
        <p:nvSpPr>
          <p:cNvPr id="94" name="Rectangle 93"/>
          <p:cNvSpPr/>
          <p:nvPr/>
        </p:nvSpPr>
        <p:spPr>
          <a:xfrm>
            <a:off x="5480051" y="4165601"/>
            <a:ext cx="520700" cy="520700"/>
          </a:xfrm>
          <a:prstGeom prst="rect">
            <a:avLst/>
          </a:prstGeom>
          <a:gradFill rotWithShape="1">
            <a:gsLst>
              <a:gs pos="0">
                <a:srgbClr val="2D2D8A">
                  <a:tint val="100000"/>
                  <a:shade val="100000"/>
                  <a:satMod val="130000"/>
                </a:srgbClr>
              </a:gs>
              <a:gs pos="100000">
                <a:srgbClr val="2D2D8A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2D2D8A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algn="ctr" defTabSz="914377">
              <a:defRPr/>
            </a:pPr>
            <a:r>
              <a:rPr lang="en-US" kern="0" dirty="0">
                <a:solidFill>
                  <a:srgbClr val="FFFFFF"/>
                </a:solidFill>
                <a:latin typeface="Arial"/>
              </a:rPr>
              <a:t>PC</a:t>
            </a:r>
          </a:p>
        </p:txBody>
      </p:sp>
      <p:sp>
        <p:nvSpPr>
          <p:cNvPr id="95" name="Rectangle 94"/>
          <p:cNvSpPr/>
          <p:nvPr/>
        </p:nvSpPr>
        <p:spPr>
          <a:xfrm>
            <a:off x="9734551" y="1765301"/>
            <a:ext cx="520700" cy="520700"/>
          </a:xfrm>
          <a:prstGeom prst="rect">
            <a:avLst/>
          </a:prstGeom>
          <a:gradFill rotWithShape="1">
            <a:gsLst>
              <a:gs pos="0">
                <a:srgbClr val="2D2D8A">
                  <a:tint val="100000"/>
                  <a:shade val="100000"/>
                  <a:satMod val="130000"/>
                </a:srgbClr>
              </a:gs>
              <a:gs pos="100000">
                <a:srgbClr val="2D2D8A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2D2D8A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algn="ctr" defTabSz="914377">
              <a:defRPr/>
            </a:pPr>
            <a:r>
              <a:rPr lang="en-US" kern="0" dirty="0">
                <a:solidFill>
                  <a:srgbClr val="FFFFFF"/>
                </a:solidFill>
                <a:latin typeface="Arial"/>
              </a:rPr>
              <a:t>PC</a:t>
            </a:r>
          </a:p>
        </p:txBody>
      </p:sp>
      <p:sp>
        <p:nvSpPr>
          <p:cNvPr id="96" name="Rectangle 95"/>
          <p:cNvSpPr/>
          <p:nvPr/>
        </p:nvSpPr>
        <p:spPr>
          <a:xfrm>
            <a:off x="9734551" y="2552701"/>
            <a:ext cx="520700" cy="520700"/>
          </a:xfrm>
          <a:prstGeom prst="rect">
            <a:avLst/>
          </a:prstGeom>
          <a:gradFill rotWithShape="1">
            <a:gsLst>
              <a:gs pos="0">
                <a:srgbClr val="2D2D8A">
                  <a:tint val="100000"/>
                  <a:shade val="100000"/>
                  <a:satMod val="130000"/>
                </a:srgbClr>
              </a:gs>
              <a:gs pos="100000">
                <a:srgbClr val="2D2D8A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2D2D8A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algn="ctr" defTabSz="914377">
              <a:defRPr/>
            </a:pPr>
            <a:r>
              <a:rPr lang="en-US" kern="0" dirty="0">
                <a:solidFill>
                  <a:srgbClr val="FFFFFF"/>
                </a:solidFill>
                <a:latin typeface="Arial"/>
              </a:rPr>
              <a:t>PC</a:t>
            </a:r>
          </a:p>
        </p:txBody>
      </p:sp>
      <p:sp>
        <p:nvSpPr>
          <p:cNvPr id="97" name="Rectangle 96"/>
          <p:cNvSpPr/>
          <p:nvPr/>
        </p:nvSpPr>
        <p:spPr>
          <a:xfrm>
            <a:off x="9734551" y="3352801"/>
            <a:ext cx="520700" cy="520700"/>
          </a:xfrm>
          <a:prstGeom prst="rect">
            <a:avLst/>
          </a:prstGeom>
          <a:gradFill rotWithShape="1">
            <a:gsLst>
              <a:gs pos="0">
                <a:srgbClr val="2D2D8A">
                  <a:tint val="100000"/>
                  <a:shade val="100000"/>
                  <a:satMod val="130000"/>
                </a:srgbClr>
              </a:gs>
              <a:gs pos="100000">
                <a:srgbClr val="2D2D8A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2D2D8A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algn="ctr" defTabSz="914377">
              <a:defRPr/>
            </a:pPr>
            <a:r>
              <a:rPr lang="en-US" kern="0" dirty="0">
                <a:solidFill>
                  <a:srgbClr val="FFFFFF"/>
                </a:solidFill>
                <a:latin typeface="Arial"/>
              </a:rPr>
              <a:t>PC</a:t>
            </a:r>
          </a:p>
        </p:txBody>
      </p:sp>
      <p:sp>
        <p:nvSpPr>
          <p:cNvPr id="98" name="Rectangle 97"/>
          <p:cNvSpPr/>
          <p:nvPr/>
        </p:nvSpPr>
        <p:spPr>
          <a:xfrm>
            <a:off x="9734551" y="4165601"/>
            <a:ext cx="520700" cy="520700"/>
          </a:xfrm>
          <a:prstGeom prst="rect">
            <a:avLst/>
          </a:prstGeom>
          <a:gradFill rotWithShape="1">
            <a:gsLst>
              <a:gs pos="0">
                <a:srgbClr val="2D2D8A">
                  <a:tint val="100000"/>
                  <a:shade val="100000"/>
                  <a:satMod val="130000"/>
                </a:srgbClr>
              </a:gs>
              <a:gs pos="100000">
                <a:srgbClr val="2D2D8A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2D2D8A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algn="ctr" defTabSz="914377">
              <a:defRPr/>
            </a:pPr>
            <a:r>
              <a:rPr lang="en-US" kern="0" dirty="0">
                <a:solidFill>
                  <a:srgbClr val="FFFFFF"/>
                </a:solidFill>
                <a:latin typeface="Arial"/>
              </a:rPr>
              <a:t>PC</a:t>
            </a:r>
          </a:p>
        </p:txBody>
      </p:sp>
      <p:sp>
        <p:nvSpPr>
          <p:cNvPr id="99" name="Rectangle 98"/>
          <p:cNvSpPr/>
          <p:nvPr/>
        </p:nvSpPr>
        <p:spPr>
          <a:xfrm>
            <a:off x="5899149" y="4787901"/>
            <a:ext cx="3956051" cy="546100"/>
          </a:xfrm>
          <a:prstGeom prst="rect">
            <a:avLst/>
          </a:prstGeom>
          <a:solidFill>
            <a:srgbClr val="000090"/>
          </a:solidFill>
          <a:ln w="9525" cap="flat" cmpd="sng" algn="ctr">
            <a:solidFill>
              <a:srgbClr val="2D2D8A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algn="ctr" defTabSz="914377">
              <a:defRPr/>
            </a:pPr>
            <a:r>
              <a:rPr lang="en-US" kern="0" dirty="0">
                <a:solidFill>
                  <a:srgbClr val="FFFFFF"/>
                </a:solidFill>
                <a:latin typeface="Arial"/>
              </a:rPr>
              <a:t>Topology</a:t>
            </a:r>
          </a:p>
        </p:txBody>
      </p:sp>
      <p:sp>
        <p:nvSpPr>
          <p:cNvPr id="100" name="Rounded Rectangle 99"/>
          <p:cNvSpPr/>
          <p:nvPr/>
        </p:nvSpPr>
        <p:spPr>
          <a:xfrm>
            <a:off x="7442201" y="1765301"/>
            <a:ext cx="825500" cy="2832100"/>
          </a:xfrm>
          <a:prstGeom prst="roundRect">
            <a:avLst/>
          </a:prstGeom>
          <a:solidFill>
            <a:srgbClr val="800000"/>
          </a:solidFill>
          <a:ln w="9525" cap="flat" cmpd="sng" algn="ctr">
            <a:solidFill>
              <a:srgbClr val="333399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vert="wordArtVert" rtlCol="0" anchor="ctr"/>
          <a:lstStyle/>
          <a:p>
            <a:pPr algn="ctr" defTabSz="914377">
              <a:defRPr/>
            </a:pPr>
            <a:r>
              <a:rPr lang="en-US" kern="0" dirty="0">
                <a:solidFill>
                  <a:srgbClr val="FFFFFF"/>
                </a:solidFill>
                <a:latin typeface="Arial"/>
              </a:rPr>
              <a:t>XBAR</a:t>
            </a:r>
          </a:p>
        </p:txBody>
      </p:sp>
      <p:cxnSp>
        <p:nvCxnSpPr>
          <p:cNvPr id="101" name="Straight Arrow Connector 100"/>
          <p:cNvCxnSpPr>
            <a:stCxn id="91" idx="3"/>
          </p:cNvCxnSpPr>
          <p:nvPr/>
        </p:nvCxnSpPr>
        <p:spPr>
          <a:xfrm>
            <a:off x="6000749" y="2025651"/>
            <a:ext cx="1441451" cy="12700"/>
          </a:xfrm>
          <a:prstGeom prst="straightConnector1">
            <a:avLst/>
          </a:prstGeom>
          <a:noFill/>
          <a:ln w="25400" cap="flat" cmpd="sng" algn="ctr">
            <a:solidFill>
              <a:srgbClr val="000000"/>
            </a:solidFill>
            <a:prstDash val="solid"/>
            <a:headEnd type="arrow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02" name="Straight Arrow Connector 101"/>
          <p:cNvCxnSpPr/>
          <p:nvPr/>
        </p:nvCxnSpPr>
        <p:spPr>
          <a:xfrm>
            <a:off x="6000749" y="2825751"/>
            <a:ext cx="1441451" cy="12700"/>
          </a:xfrm>
          <a:prstGeom prst="straightConnector1">
            <a:avLst/>
          </a:prstGeom>
          <a:noFill/>
          <a:ln w="25400" cap="flat" cmpd="sng" algn="ctr">
            <a:solidFill>
              <a:srgbClr val="000000"/>
            </a:solidFill>
            <a:prstDash val="solid"/>
            <a:headEnd type="arrow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03" name="Straight Arrow Connector 102"/>
          <p:cNvCxnSpPr/>
          <p:nvPr/>
        </p:nvCxnSpPr>
        <p:spPr>
          <a:xfrm>
            <a:off x="6000749" y="3638551"/>
            <a:ext cx="1441451" cy="12700"/>
          </a:xfrm>
          <a:prstGeom prst="straightConnector1">
            <a:avLst/>
          </a:prstGeom>
          <a:noFill/>
          <a:ln w="25400" cap="flat" cmpd="sng" algn="ctr">
            <a:solidFill>
              <a:srgbClr val="000000"/>
            </a:solidFill>
            <a:prstDash val="solid"/>
            <a:headEnd type="arrow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04" name="Straight Arrow Connector 103"/>
          <p:cNvCxnSpPr/>
          <p:nvPr/>
        </p:nvCxnSpPr>
        <p:spPr>
          <a:xfrm>
            <a:off x="6000749" y="4413251"/>
            <a:ext cx="1441451" cy="12700"/>
          </a:xfrm>
          <a:prstGeom prst="straightConnector1">
            <a:avLst/>
          </a:prstGeom>
          <a:noFill/>
          <a:ln w="25400" cap="flat" cmpd="sng" algn="ctr">
            <a:solidFill>
              <a:srgbClr val="000000"/>
            </a:solidFill>
            <a:prstDash val="solid"/>
            <a:headEnd type="arrow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05" name="Straight Arrow Connector 104"/>
          <p:cNvCxnSpPr/>
          <p:nvPr/>
        </p:nvCxnSpPr>
        <p:spPr>
          <a:xfrm>
            <a:off x="8267700" y="2038351"/>
            <a:ext cx="1466851" cy="0"/>
          </a:xfrm>
          <a:prstGeom prst="straightConnector1">
            <a:avLst/>
          </a:prstGeom>
          <a:noFill/>
          <a:ln w="25400" cap="flat" cmpd="sng" algn="ctr">
            <a:solidFill>
              <a:srgbClr val="000000"/>
            </a:solidFill>
            <a:prstDash val="solid"/>
            <a:headEnd type="arrow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06" name="Straight Arrow Connector 105"/>
          <p:cNvCxnSpPr/>
          <p:nvPr/>
        </p:nvCxnSpPr>
        <p:spPr>
          <a:xfrm>
            <a:off x="8267700" y="2825751"/>
            <a:ext cx="1466851" cy="12700"/>
          </a:xfrm>
          <a:prstGeom prst="straightConnector1">
            <a:avLst/>
          </a:prstGeom>
          <a:noFill/>
          <a:ln w="25400" cap="flat" cmpd="sng" algn="ctr">
            <a:solidFill>
              <a:srgbClr val="000000"/>
            </a:solidFill>
            <a:prstDash val="solid"/>
            <a:headEnd type="arrow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07" name="Straight Arrow Connector 106"/>
          <p:cNvCxnSpPr/>
          <p:nvPr/>
        </p:nvCxnSpPr>
        <p:spPr>
          <a:xfrm>
            <a:off x="8267700" y="3651251"/>
            <a:ext cx="1466851" cy="0"/>
          </a:xfrm>
          <a:prstGeom prst="straightConnector1">
            <a:avLst/>
          </a:prstGeom>
          <a:noFill/>
          <a:ln w="25400" cap="flat" cmpd="sng" algn="ctr">
            <a:solidFill>
              <a:srgbClr val="000000"/>
            </a:solidFill>
            <a:prstDash val="solid"/>
            <a:headEnd type="arrow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08" name="Straight Arrow Connector 107"/>
          <p:cNvCxnSpPr/>
          <p:nvPr/>
        </p:nvCxnSpPr>
        <p:spPr>
          <a:xfrm>
            <a:off x="8267700" y="4425951"/>
            <a:ext cx="1466851" cy="0"/>
          </a:xfrm>
          <a:prstGeom prst="straightConnector1">
            <a:avLst/>
          </a:prstGeom>
          <a:noFill/>
          <a:ln w="25400" cap="flat" cmpd="sng" algn="ctr">
            <a:solidFill>
              <a:srgbClr val="000000"/>
            </a:solidFill>
            <a:prstDash val="solid"/>
            <a:headEnd type="arrow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109" name="TextBox 108"/>
          <p:cNvSpPr txBox="1"/>
          <p:nvPr/>
        </p:nvSpPr>
        <p:spPr>
          <a:xfrm>
            <a:off x="7188200" y="1130300"/>
            <a:ext cx="12586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>
              <a:defRPr/>
            </a:pPr>
            <a:r>
              <a:rPr lang="en-US" sz="2800" kern="0" dirty="0">
                <a:solidFill>
                  <a:sysClr val="windowText" lastClr="000000"/>
                </a:solidFill>
              </a:rPr>
              <a:t>Router</a:t>
            </a:r>
          </a:p>
        </p:txBody>
      </p:sp>
      <p:sp>
        <p:nvSpPr>
          <p:cNvPr id="110" name="TextBox 109"/>
          <p:cNvSpPr txBox="1"/>
          <p:nvPr/>
        </p:nvSpPr>
        <p:spPr>
          <a:xfrm>
            <a:off x="6794501" y="5715000"/>
            <a:ext cx="1903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>
              <a:defRPr/>
            </a:pPr>
            <a:r>
              <a:rPr lang="en-US" kern="0" dirty="0">
                <a:solidFill>
                  <a:sysClr val="windowText" lastClr="000000"/>
                </a:solidFill>
              </a:rPr>
              <a:t>PC = PortControl</a:t>
            </a:r>
          </a:p>
        </p:txBody>
      </p:sp>
      <p:sp>
        <p:nvSpPr>
          <p:cNvPr id="111" name="Rectangle 110"/>
          <p:cNvSpPr/>
          <p:nvPr/>
        </p:nvSpPr>
        <p:spPr>
          <a:xfrm>
            <a:off x="1752601" y="1653520"/>
            <a:ext cx="2959100" cy="2512080"/>
          </a:xfrm>
          <a:prstGeom prst="rect">
            <a:avLst/>
          </a:prstGeom>
          <a:noFill/>
          <a:ln w="9525" cap="flat" cmpd="sng" algn="ctr">
            <a:solidFill>
              <a:srgbClr val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algn="ctr" defTabSz="914377">
              <a:defRPr/>
            </a:pPr>
            <a:endParaRPr lang="en-US" kern="0" dirty="0">
              <a:ln>
                <a:solidFill>
                  <a:srgbClr val="000000"/>
                </a:solidFill>
              </a:ln>
              <a:solidFill>
                <a:srgbClr val="FFFFFF"/>
              </a:solidFill>
              <a:latin typeface="Arial"/>
            </a:endParaRPr>
          </a:p>
        </p:txBody>
      </p:sp>
      <p:sp>
        <p:nvSpPr>
          <p:cNvPr id="112" name="Rectangle 111"/>
          <p:cNvSpPr/>
          <p:nvPr/>
        </p:nvSpPr>
        <p:spPr>
          <a:xfrm>
            <a:off x="4451351" y="2552701"/>
            <a:ext cx="520700" cy="520700"/>
          </a:xfrm>
          <a:prstGeom prst="rect">
            <a:avLst/>
          </a:prstGeom>
          <a:gradFill rotWithShape="1">
            <a:gsLst>
              <a:gs pos="0">
                <a:srgbClr val="2D2D8A">
                  <a:tint val="100000"/>
                  <a:shade val="100000"/>
                  <a:satMod val="130000"/>
                </a:srgbClr>
              </a:gs>
              <a:gs pos="100000">
                <a:srgbClr val="2D2D8A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2D2D8A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algn="ctr" defTabSz="914377">
              <a:defRPr/>
            </a:pPr>
            <a:r>
              <a:rPr lang="en-US" kern="0" dirty="0">
                <a:solidFill>
                  <a:srgbClr val="FFFFFF"/>
                </a:solidFill>
                <a:latin typeface="Arial"/>
              </a:rPr>
              <a:t>LC</a:t>
            </a:r>
          </a:p>
        </p:txBody>
      </p:sp>
      <p:sp>
        <p:nvSpPr>
          <p:cNvPr id="113" name="TextBox 112"/>
          <p:cNvSpPr txBox="1"/>
          <p:nvPr/>
        </p:nvSpPr>
        <p:spPr>
          <a:xfrm>
            <a:off x="2247901" y="4292084"/>
            <a:ext cx="1885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>
              <a:defRPr/>
            </a:pPr>
            <a:r>
              <a:rPr lang="en-US" kern="0" dirty="0">
                <a:solidFill>
                  <a:sysClr val="windowText" lastClr="000000"/>
                </a:solidFill>
              </a:rPr>
              <a:t>LC = LinkControl</a:t>
            </a:r>
          </a:p>
        </p:txBody>
      </p:sp>
      <p:cxnSp>
        <p:nvCxnSpPr>
          <p:cNvPr id="114" name="Straight Arrow Connector 113"/>
          <p:cNvCxnSpPr>
            <a:stCxn id="112" idx="3"/>
            <a:endCxn id="92" idx="1"/>
          </p:cNvCxnSpPr>
          <p:nvPr/>
        </p:nvCxnSpPr>
        <p:spPr>
          <a:xfrm>
            <a:off x="4972051" y="2813051"/>
            <a:ext cx="508000" cy="0"/>
          </a:xfrm>
          <a:prstGeom prst="straightConnector1">
            <a:avLst/>
          </a:prstGeom>
          <a:noFill/>
          <a:ln w="25400" cap="flat" cmpd="sng" algn="ctr">
            <a:solidFill>
              <a:srgbClr val="000000"/>
            </a:solidFill>
            <a:prstDash val="solid"/>
            <a:headEnd type="arrow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115" name="Rounded Rectangle 114"/>
          <p:cNvSpPr/>
          <p:nvPr/>
        </p:nvSpPr>
        <p:spPr>
          <a:xfrm>
            <a:off x="2019300" y="2438401"/>
            <a:ext cx="1924051" cy="1587500"/>
          </a:xfrm>
          <a:prstGeom prst="roundRect">
            <a:avLst/>
          </a:prstGeom>
          <a:solidFill>
            <a:srgbClr val="FFFFFF">
              <a:lumMod val="65000"/>
            </a:srgbClr>
          </a:solidFill>
          <a:ln w="9525" cap="flat" cmpd="sng" algn="ctr">
            <a:solidFill>
              <a:srgbClr val="BBE0E3">
                <a:shade val="95000"/>
                <a:satMod val="10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defTabSz="914377">
              <a:defRPr/>
            </a:pPr>
            <a:r>
              <a:rPr lang="en-US" kern="0" dirty="0">
                <a:solidFill>
                  <a:srgbClr val="000000"/>
                </a:solidFill>
                <a:latin typeface="Arial"/>
              </a:rPr>
              <a:t>TrafficGen</a:t>
            </a:r>
          </a:p>
          <a:p>
            <a:pPr algn="ctr" defTabSz="914377">
              <a:defRPr/>
            </a:pPr>
            <a:r>
              <a:rPr lang="en-US" kern="0" dirty="0">
                <a:solidFill>
                  <a:srgbClr val="000000"/>
                </a:solidFill>
                <a:latin typeface="Arial"/>
              </a:rPr>
              <a:t>TestNIC</a:t>
            </a:r>
          </a:p>
          <a:p>
            <a:pPr algn="ctr" defTabSz="914377">
              <a:defRPr/>
            </a:pPr>
            <a:r>
              <a:rPr lang="en-US" kern="0" dirty="0">
                <a:solidFill>
                  <a:srgbClr val="000000"/>
                </a:solidFill>
                <a:latin typeface="Arial"/>
              </a:rPr>
              <a:t>User Logic</a:t>
            </a:r>
          </a:p>
        </p:txBody>
      </p:sp>
      <p:cxnSp>
        <p:nvCxnSpPr>
          <p:cNvPr id="116" name="Straight Arrow Connector 115"/>
          <p:cNvCxnSpPr/>
          <p:nvPr/>
        </p:nvCxnSpPr>
        <p:spPr>
          <a:xfrm>
            <a:off x="3943351" y="2838451"/>
            <a:ext cx="508000" cy="0"/>
          </a:xfrm>
          <a:prstGeom prst="straightConnector1">
            <a:avLst/>
          </a:prstGeom>
          <a:noFill/>
          <a:ln w="25400" cap="flat" cmpd="sng" algn="ctr">
            <a:solidFill>
              <a:srgbClr val="000000"/>
            </a:solidFill>
            <a:prstDash val="solid"/>
            <a:headEnd type="arrow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117" name="TextBox 116"/>
          <p:cNvSpPr txBox="1"/>
          <p:nvPr/>
        </p:nvSpPr>
        <p:spPr>
          <a:xfrm>
            <a:off x="2617440" y="1720849"/>
            <a:ext cx="7280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>
              <a:defRPr/>
            </a:pPr>
            <a:r>
              <a:rPr lang="en-US" sz="2800" kern="0" dirty="0">
                <a:solidFill>
                  <a:sysClr val="windowText" lastClr="000000"/>
                </a:solidFill>
              </a:rPr>
              <a:t>NIC</a:t>
            </a:r>
          </a:p>
        </p:txBody>
      </p:sp>
      <p:sp>
        <p:nvSpPr>
          <p:cNvPr id="32" name="Snip and Round Single Corner Rectangle 31">
            <a:extLst>
              <a:ext uri="{FF2B5EF4-FFF2-40B4-BE49-F238E27FC236}">
                <a16:creationId xmlns:a16="http://schemas.microsoft.com/office/drawing/2014/main" id="{AD31DA4F-C15D-6445-BB4D-5B389DAEB2D3}"/>
              </a:ext>
            </a:extLst>
          </p:cNvPr>
          <p:cNvSpPr/>
          <p:nvPr/>
        </p:nvSpPr>
        <p:spPr>
          <a:xfrm>
            <a:off x="719743" y="6501508"/>
            <a:ext cx="1311352" cy="393699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Processor</a:t>
            </a:r>
          </a:p>
        </p:txBody>
      </p:sp>
      <p:sp>
        <p:nvSpPr>
          <p:cNvPr id="33" name="Snip and Round Single Corner Rectangle 32">
            <a:extLst>
              <a:ext uri="{FF2B5EF4-FFF2-40B4-BE49-F238E27FC236}">
                <a16:creationId xmlns:a16="http://schemas.microsoft.com/office/drawing/2014/main" id="{45CFBB17-0660-F940-86B3-1DCEDDD7CCD7}"/>
              </a:ext>
            </a:extLst>
          </p:cNvPr>
          <p:cNvSpPr/>
          <p:nvPr/>
        </p:nvSpPr>
        <p:spPr>
          <a:xfrm>
            <a:off x="2031095" y="6501508"/>
            <a:ext cx="1311352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Memory</a:t>
            </a:r>
          </a:p>
        </p:txBody>
      </p:sp>
      <p:sp>
        <p:nvSpPr>
          <p:cNvPr id="34" name="Snip and Round Single Corner Rectangle 33">
            <a:extLst>
              <a:ext uri="{FF2B5EF4-FFF2-40B4-BE49-F238E27FC236}">
                <a16:creationId xmlns:a16="http://schemas.microsoft.com/office/drawing/2014/main" id="{7B29EEE6-46CD-1D44-B0B1-C8F88B9ECE3F}"/>
              </a:ext>
            </a:extLst>
          </p:cNvPr>
          <p:cNvSpPr/>
          <p:nvPr/>
        </p:nvSpPr>
        <p:spPr>
          <a:xfrm>
            <a:off x="3342446" y="6270171"/>
            <a:ext cx="1860363" cy="625037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Network/NoC</a:t>
            </a:r>
          </a:p>
        </p:txBody>
      </p:sp>
      <p:sp>
        <p:nvSpPr>
          <p:cNvPr id="35" name="Snip and Round Single Corner Rectangle 34">
            <a:extLst>
              <a:ext uri="{FF2B5EF4-FFF2-40B4-BE49-F238E27FC236}">
                <a16:creationId xmlns:a16="http://schemas.microsoft.com/office/drawing/2014/main" id="{4F351074-E6EA-6446-8422-1A920F9D1459}"/>
              </a:ext>
            </a:extLst>
          </p:cNvPr>
          <p:cNvSpPr/>
          <p:nvPr/>
        </p:nvSpPr>
        <p:spPr>
          <a:xfrm>
            <a:off x="5202809" y="6501508"/>
            <a:ext cx="1860363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Network driver</a:t>
            </a:r>
          </a:p>
        </p:txBody>
      </p:sp>
      <p:sp>
        <p:nvSpPr>
          <p:cNvPr id="36" name="Snip and Round Single Corner Rectangle 35">
            <a:extLst>
              <a:ext uri="{FF2B5EF4-FFF2-40B4-BE49-F238E27FC236}">
                <a16:creationId xmlns:a16="http://schemas.microsoft.com/office/drawing/2014/main" id="{6070BC65-980A-1F44-9156-4326B3F89632}"/>
              </a:ext>
            </a:extLst>
          </p:cNvPr>
          <p:cNvSpPr/>
          <p:nvPr/>
        </p:nvSpPr>
        <p:spPr>
          <a:xfrm>
            <a:off x="7060160" y="6501508"/>
            <a:ext cx="1031811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Other</a:t>
            </a:r>
          </a:p>
        </p:txBody>
      </p:sp>
    </p:spTree>
    <p:extLst>
      <p:ext uri="{BB962C8B-B14F-4D97-AF65-F5344CB8AC3E}">
        <p14:creationId xmlns:p14="http://schemas.microsoft.com/office/powerpoint/2010/main" val="3985183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DA4DD-7916-C844-A5BD-E0D2BEBF20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Kingsley: </a:t>
            </a:r>
            <a:r>
              <a:rPr lang="en-US" dirty="0">
                <a:solidFill>
                  <a:schemeClr val="tx1"/>
                </a:solidFill>
              </a:rPr>
              <a:t>Mesh Simulator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F68CD0-2C37-6347-A052-D0AC14A2A51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129592-4557-E642-A7B2-D69F1D7B2E8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47700" y="1109709"/>
            <a:ext cx="5529529" cy="4910091"/>
          </a:xfrm>
        </p:spPr>
        <p:txBody>
          <a:bodyPr/>
          <a:lstStyle/>
          <a:p>
            <a:r>
              <a:rPr lang="en-US" dirty="0"/>
              <a:t>Network-on-chip model; mesh configuration</a:t>
            </a:r>
          </a:p>
          <a:p>
            <a:r>
              <a:rPr lang="en-US" dirty="0"/>
              <a:t>Similar to Merlin but:</a:t>
            </a:r>
          </a:p>
          <a:p>
            <a:pPr lvl="1"/>
            <a:r>
              <a:rPr lang="en-US" dirty="0"/>
              <a:t>No input queuing at routers</a:t>
            </a:r>
          </a:p>
          <a:p>
            <a:pPr lvl="1"/>
            <a:r>
              <a:rPr lang="en-US" dirty="0"/>
              <a:t>Mesh topology only</a:t>
            </a:r>
          </a:p>
          <a:p>
            <a:pPr lvl="1"/>
            <a:r>
              <a:rPr lang="en-US" dirty="0"/>
              <a:t>Not all ports need to be populated</a:t>
            </a:r>
          </a:p>
          <a:p>
            <a:pPr lvl="1"/>
            <a:r>
              <a:rPr lang="en-US" dirty="0"/>
              <a:t>Possible to instantiate multiple unconnected networks</a:t>
            </a:r>
          </a:p>
          <a:p>
            <a:pPr lvl="2"/>
            <a:r>
              <a:rPr lang="en-US" dirty="0"/>
              <a:t>Multiple physical networks for coherence (e.g., request/response/ack/forward)</a:t>
            </a:r>
          </a:p>
          <a:p>
            <a:pPr lvl="2"/>
            <a:r>
              <a:rPr lang="en-US" dirty="0"/>
              <a:t>Kingsley </a:t>
            </a:r>
            <a:r>
              <a:rPr lang="en-US" dirty="0" err="1"/>
              <a:t>NoC</a:t>
            </a:r>
            <a:r>
              <a:rPr lang="en-US" dirty="0"/>
              <a:t> + Merlin/Kingsley system network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99E5E4-218D-1D43-BDAC-53685966FB80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502400"/>
            <a:ext cx="482282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IISWC 2019 Tutorial</a:t>
            </a:r>
            <a:endParaRPr lang="en-US" dirty="0"/>
          </a:p>
        </p:txBody>
      </p:sp>
      <p:sp>
        <p:nvSpPr>
          <p:cNvPr id="7" name="Snip and Round Single Corner Rectangle 6">
            <a:extLst>
              <a:ext uri="{FF2B5EF4-FFF2-40B4-BE49-F238E27FC236}">
                <a16:creationId xmlns:a16="http://schemas.microsoft.com/office/drawing/2014/main" id="{F160192C-26CA-B74A-B0F8-46C0095CA19B}"/>
              </a:ext>
            </a:extLst>
          </p:cNvPr>
          <p:cNvSpPr/>
          <p:nvPr/>
        </p:nvSpPr>
        <p:spPr>
          <a:xfrm>
            <a:off x="719746" y="6501511"/>
            <a:ext cx="1311352" cy="393699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Processor</a:t>
            </a:r>
          </a:p>
        </p:txBody>
      </p:sp>
      <p:sp>
        <p:nvSpPr>
          <p:cNvPr id="8" name="Snip and Round Single Corner Rectangle 7">
            <a:extLst>
              <a:ext uri="{FF2B5EF4-FFF2-40B4-BE49-F238E27FC236}">
                <a16:creationId xmlns:a16="http://schemas.microsoft.com/office/drawing/2014/main" id="{E8E8EB82-1E5B-8D44-BEDF-412B6C9FAEC1}"/>
              </a:ext>
            </a:extLst>
          </p:cNvPr>
          <p:cNvSpPr/>
          <p:nvPr/>
        </p:nvSpPr>
        <p:spPr>
          <a:xfrm>
            <a:off x="2031098" y="6501511"/>
            <a:ext cx="1311352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Memory</a:t>
            </a:r>
          </a:p>
        </p:txBody>
      </p:sp>
      <p:sp>
        <p:nvSpPr>
          <p:cNvPr id="9" name="Snip and Round Single Corner Rectangle 8">
            <a:extLst>
              <a:ext uri="{FF2B5EF4-FFF2-40B4-BE49-F238E27FC236}">
                <a16:creationId xmlns:a16="http://schemas.microsoft.com/office/drawing/2014/main" id="{AF1010F0-DC9C-E64C-A61E-A51925788AF0}"/>
              </a:ext>
            </a:extLst>
          </p:cNvPr>
          <p:cNvSpPr/>
          <p:nvPr/>
        </p:nvSpPr>
        <p:spPr>
          <a:xfrm>
            <a:off x="3342449" y="6270174"/>
            <a:ext cx="1860363" cy="625037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Network/NoC</a:t>
            </a:r>
          </a:p>
        </p:txBody>
      </p:sp>
      <p:sp>
        <p:nvSpPr>
          <p:cNvPr id="10" name="Snip and Round Single Corner Rectangle 9">
            <a:extLst>
              <a:ext uri="{FF2B5EF4-FFF2-40B4-BE49-F238E27FC236}">
                <a16:creationId xmlns:a16="http://schemas.microsoft.com/office/drawing/2014/main" id="{082FCBCC-F8B3-BE4E-ACEE-1EE3F5FE84BC}"/>
              </a:ext>
            </a:extLst>
          </p:cNvPr>
          <p:cNvSpPr/>
          <p:nvPr/>
        </p:nvSpPr>
        <p:spPr>
          <a:xfrm>
            <a:off x="5202812" y="6501511"/>
            <a:ext cx="1860363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Network driver</a:t>
            </a:r>
          </a:p>
        </p:txBody>
      </p:sp>
      <p:sp>
        <p:nvSpPr>
          <p:cNvPr id="11" name="Snip and Round Single Corner Rectangle 10">
            <a:extLst>
              <a:ext uri="{FF2B5EF4-FFF2-40B4-BE49-F238E27FC236}">
                <a16:creationId xmlns:a16="http://schemas.microsoft.com/office/drawing/2014/main" id="{C62106B3-070C-BE46-A1C7-59798751F76B}"/>
              </a:ext>
            </a:extLst>
          </p:cNvPr>
          <p:cNvSpPr/>
          <p:nvPr/>
        </p:nvSpPr>
        <p:spPr>
          <a:xfrm>
            <a:off x="7060163" y="6501511"/>
            <a:ext cx="1031811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Other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CF41E9F-36C7-8D49-AEC9-F205B7AF2798}"/>
              </a:ext>
            </a:extLst>
          </p:cNvPr>
          <p:cNvGrpSpPr/>
          <p:nvPr/>
        </p:nvGrpSpPr>
        <p:grpSpPr>
          <a:xfrm>
            <a:off x="6329629" y="1169710"/>
            <a:ext cx="5242367" cy="3807922"/>
            <a:chOff x="6634429" y="1711678"/>
            <a:chExt cx="5242367" cy="3807922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E8A72B01-0A88-E548-9594-5864132A6F73}"/>
                </a:ext>
              </a:extLst>
            </p:cNvPr>
            <p:cNvGrpSpPr/>
            <p:nvPr/>
          </p:nvGrpSpPr>
          <p:grpSpPr>
            <a:xfrm>
              <a:off x="6634429" y="1923746"/>
              <a:ext cx="4488156" cy="3443454"/>
              <a:chOff x="6634429" y="1923746"/>
              <a:chExt cx="4488156" cy="3443454"/>
            </a:xfrm>
          </p:grpSpPr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7F9740A3-71F8-BC48-89E8-96AE17B92535}"/>
                  </a:ext>
                </a:extLst>
              </p:cNvPr>
              <p:cNvCxnSpPr>
                <a:cxnSpLocks/>
                <a:stCxn id="108" idx="7"/>
                <a:endCxn id="22" idx="1"/>
              </p:cNvCxnSpPr>
              <p:nvPr/>
            </p:nvCxnSpPr>
            <p:spPr>
              <a:xfrm flipV="1">
                <a:off x="6790527" y="1923746"/>
                <a:ext cx="301087" cy="33391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4F1C37B1-E70B-3145-8421-F2A1380F6F36}"/>
                  </a:ext>
                </a:extLst>
              </p:cNvPr>
              <p:cNvCxnSpPr>
                <a:cxnSpLocks/>
                <a:stCxn id="110" idx="7"/>
                <a:endCxn id="70" idx="1"/>
              </p:cNvCxnSpPr>
              <p:nvPr/>
            </p:nvCxnSpPr>
            <p:spPr>
              <a:xfrm flipV="1">
                <a:off x="8148908" y="1923746"/>
                <a:ext cx="286363" cy="33391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3A0F0D46-FE4C-9D40-9DF5-CD34DE075706}"/>
                  </a:ext>
                </a:extLst>
              </p:cNvPr>
              <p:cNvCxnSpPr>
                <a:cxnSpLocks/>
                <a:stCxn id="109" idx="7"/>
                <a:endCxn id="65" idx="1"/>
              </p:cNvCxnSpPr>
              <p:nvPr/>
            </p:nvCxnSpPr>
            <p:spPr>
              <a:xfrm flipV="1">
                <a:off x="9507289" y="1923746"/>
                <a:ext cx="271639" cy="33391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53434B0F-E6B2-9E44-9187-221EBAACECBC}"/>
                  </a:ext>
                </a:extLst>
              </p:cNvPr>
              <p:cNvCxnSpPr>
                <a:cxnSpLocks/>
                <a:stCxn id="111" idx="7"/>
                <a:endCxn id="60" idx="1"/>
              </p:cNvCxnSpPr>
              <p:nvPr/>
            </p:nvCxnSpPr>
            <p:spPr>
              <a:xfrm flipV="1">
                <a:off x="10865671" y="1923746"/>
                <a:ext cx="256914" cy="33391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0D603FF5-0DA3-5B41-979F-929FC533B387}"/>
                  </a:ext>
                </a:extLst>
              </p:cNvPr>
              <p:cNvCxnSpPr>
                <a:cxnSpLocks/>
                <a:stCxn id="115" idx="7"/>
                <a:endCxn id="61" idx="1"/>
              </p:cNvCxnSpPr>
              <p:nvPr/>
            </p:nvCxnSpPr>
            <p:spPr>
              <a:xfrm flipV="1">
                <a:off x="10865671" y="2906740"/>
                <a:ext cx="256914" cy="33539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68970BEE-F113-C84F-9E4D-C1AC4EEB551D}"/>
                  </a:ext>
                </a:extLst>
              </p:cNvPr>
              <p:cNvCxnSpPr>
                <a:cxnSpLocks/>
                <a:stCxn id="119" idx="7"/>
                <a:endCxn id="63" idx="1"/>
              </p:cNvCxnSpPr>
              <p:nvPr/>
            </p:nvCxnSpPr>
            <p:spPr>
              <a:xfrm flipV="1">
                <a:off x="10865671" y="3889734"/>
                <a:ext cx="256914" cy="33688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E7EB62CE-BDCF-9948-AC29-2E063745A9BD}"/>
                  </a:ext>
                </a:extLst>
              </p:cNvPr>
              <p:cNvCxnSpPr>
                <a:cxnSpLocks/>
                <a:stCxn id="107" idx="7"/>
                <a:endCxn id="64" idx="1"/>
              </p:cNvCxnSpPr>
              <p:nvPr/>
            </p:nvCxnSpPr>
            <p:spPr>
              <a:xfrm flipV="1">
                <a:off x="10865671" y="4872727"/>
                <a:ext cx="256914" cy="33837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BB289D0F-CFCB-DA45-A26D-B6C3CC0E7941}"/>
                  </a:ext>
                </a:extLst>
              </p:cNvPr>
              <p:cNvCxnSpPr>
                <a:cxnSpLocks/>
                <a:stCxn id="105" idx="7"/>
                <a:endCxn id="69" idx="1"/>
              </p:cNvCxnSpPr>
              <p:nvPr/>
            </p:nvCxnSpPr>
            <p:spPr>
              <a:xfrm flipV="1">
                <a:off x="9507289" y="4872727"/>
                <a:ext cx="271639" cy="33837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E73382FF-1FF5-D148-AB21-535B6E4EB3D9}"/>
                  </a:ext>
                </a:extLst>
              </p:cNvPr>
              <p:cNvCxnSpPr>
                <a:cxnSpLocks/>
                <a:stCxn id="118" idx="7"/>
                <a:endCxn id="73" idx="1"/>
              </p:cNvCxnSpPr>
              <p:nvPr/>
            </p:nvCxnSpPr>
            <p:spPr>
              <a:xfrm flipV="1">
                <a:off x="8148908" y="3889734"/>
                <a:ext cx="286363" cy="33688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845A0CB7-1B37-4946-9944-29C117AF565F}"/>
                  </a:ext>
                </a:extLst>
              </p:cNvPr>
              <p:cNvCxnSpPr>
                <a:cxnSpLocks/>
                <a:stCxn id="116" idx="7"/>
                <a:endCxn id="25" idx="1"/>
              </p:cNvCxnSpPr>
              <p:nvPr/>
            </p:nvCxnSpPr>
            <p:spPr>
              <a:xfrm flipV="1">
                <a:off x="6790527" y="3889734"/>
                <a:ext cx="301087" cy="33688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289368AC-5F61-C249-A502-3B34FC33FA89}"/>
                  </a:ext>
                </a:extLst>
              </p:cNvPr>
              <p:cNvCxnSpPr>
                <a:cxnSpLocks/>
                <a:stCxn id="104" idx="7"/>
                <a:endCxn id="26" idx="1"/>
              </p:cNvCxnSpPr>
              <p:nvPr/>
            </p:nvCxnSpPr>
            <p:spPr>
              <a:xfrm flipV="1">
                <a:off x="6790527" y="4872727"/>
                <a:ext cx="301087" cy="33837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7ECF63EA-1C93-3D4F-A0A6-05A62763CC51}"/>
                  </a:ext>
                </a:extLst>
              </p:cNvPr>
              <p:cNvCxnSpPr>
                <a:cxnSpLocks/>
                <a:stCxn id="106" idx="7"/>
                <a:endCxn id="74" idx="1"/>
              </p:cNvCxnSpPr>
              <p:nvPr/>
            </p:nvCxnSpPr>
            <p:spPr>
              <a:xfrm flipV="1">
                <a:off x="8148908" y="4872727"/>
                <a:ext cx="286363" cy="33837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09B2B23F-9448-6A47-A527-57F909A36D28}"/>
                  </a:ext>
                </a:extLst>
              </p:cNvPr>
              <p:cNvCxnSpPr>
                <a:cxnSpLocks/>
                <a:stCxn id="117" idx="7"/>
                <a:endCxn id="68" idx="1"/>
              </p:cNvCxnSpPr>
              <p:nvPr/>
            </p:nvCxnSpPr>
            <p:spPr>
              <a:xfrm flipV="1">
                <a:off x="9507289" y="3889734"/>
                <a:ext cx="271639" cy="33688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8ADC65D9-DCD2-5F4B-8BA6-673AF25CB818}"/>
                  </a:ext>
                </a:extLst>
              </p:cNvPr>
              <p:cNvCxnSpPr>
                <a:cxnSpLocks/>
                <a:stCxn id="112" idx="7"/>
                <a:endCxn id="23" idx="1"/>
              </p:cNvCxnSpPr>
              <p:nvPr/>
            </p:nvCxnSpPr>
            <p:spPr>
              <a:xfrm flipV="1">
                <a:off x="6790527" y="2906740"/>
                <a:ext cx="301087" cy="33539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9EF2EEA6-C4A8-2242-94E6-DCE030167628}"/>
                  </a:ext>
                </a:extLst>
              </p:cNvPr>
              <p:cNvCxnSpPr>
                <a:cxnSpLocks/>
                <a:stCxn id="114" idx="7"/>
                <a:endCxn id="71" idx="1"/>
              </p:cNvCxnSpPr>
              <p:nvPr/>
            </p:nvCxnSpPr>
            <p:spPr>
              <a:xfrm flipV="1">
                <a:off x="8148908" y="2906740"/>
                <a:ext cx="286363" cy="33539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37389A7F-2550-BB4C-AFAD-9AACF4DCB157}"/>
                  </a:ext>
                </a:extLst>
              </p:cNvPr>
              <p:cNvCxnSpPr>
                <a:cxnSpLocks/>
                <a:stCxn id="113" idx="7"/>
                <a:endCxn id="66" idx="1"/>
              </p:cNvCxnSpPr>
              <p:nvPr/>
            </p:nvCxnSpPr>
            <p:spPr>
              <a:xfrm flipV="1">
                <a:off x="9507289" y="2906740"/>
                <a:ext cx="271639" cy="33539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91" name="Group 90">
                <a:extLst>
                  <a:ext uri="{FF2B5EF4-FFF2-40B4-BE49-F238E27FC236}">
                    <a16:creationId xmlns:a16="http://schemas.microsoft.com/office/drawing/2014/main" id="{A97DD181-7C45-2744-9C88-22DFE6245F88}"/>
                  </a:ext>
                </a:extLst>
              </p:cNvPr>
              <p:cNvGrpSpPr/>
              <p:nvPr/>
            </p:nvGrpSpPr>
            <p:grpSpPr>
              <a:xfrm>
                <a:off x="6634429" y="2230874"/>
                <a:ext cx="4258024" cy="3136326"/>
                <a:chOff x="7124298" y="2606434"/>
                <a:chExt cx="4258024" cy="3136326"/>
              </a:xfrm>
            </p:grpSpPr>
            <p:cxnSp>
              <p:nvCxnSpPr>
                <p:cNvPr id="92" name="Straight Connector 91">
                  <a:extLst>
                    <a:ext uri="{FF2B5EF4-FFF2-40B4-BE49-F238E27FC236}">
                      <a16:creationId xmlns:a16="http://schemas.microsoft.com/office/drawing/2014/main" id="{391FE211-8259-9147-88E4-1FC1E7690544}"/>
                    </a:ext>
                  </a:extLst>
                </p:cNvPr>
                <p:cNvCxnSpPr>
                  <a:cxnSpLocks/>
                  <a:stCxn id="110" idx="4"/>
                  <a:endCxn id="106" idx="0"/>
                </p:cNvCxnSpPr>
                <p:nvPr/>
              </p:nvCxnSpPr>
              <p:spPr>
                <a:xfrm>
                  <a:off x="8574119" y="2789314"/>
                  <a:ext cx="0" cy="2770566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3" name="Straight Connector 92">
                  <a:extLst>
                    <a:ext uri="{FF2B5EF4-FFF2-40B4-BE49-F238E27FC236}">
                      <a16:creationId xmlns:a16="http://schemas.microsoft.com/office/drawing/2014/main" id="{873BBE4D-1FB2-414D-943F-B1EA1165AE71}"/>
                    </a:ext>
                  </a:extLst>
                </p:cNvPr>
                <p:cNvCxnSpPr>
                  <a:cxnSpLocks/>
                  <a:stCxn id="104" idx="0"/>
                  <a:endCxn id="108" idx="4"/>
                </p:cNvCxnSpPr>
                <p:nvPr/>
              </p:nvCxnSpPr>
              <p:spPr>
                <a:xfrm flipV="1">
                  <a:off x="7215738" y="2789314"/>
                  <a:ext cx="0" cy="2770566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" name="Straight Connector 93">
                  <a:extLst>
                    <a:ext uri="{FF2B5EF4-FFF2-40B4-BE49-F238E27FC236}">
                      <a16:creationId xmlns:a16="http://schemas.microsoft.com/office/drawing/2014/main" id="{598ECB3F-E6D6-F547-826C-20D743DB5156}"/>
                    </a:ext>
                  </a:extLst>
                </p:cNvPr>
                <p:cNvCxnSpPr>
                  <a:cxnSpLocks/>
                  <a:stCxn id="111" idx="4"/>
                  <a:endCxn id="107" idx="0"/>
                </p:cNvCxnSpPr>
                <p:nvPr/>
              </p:nvCxnSpPr>
              <p:spPr>
                <a:xfrm>
                  <a:off x="11290882" y="2789314"/>
                  <a:ext cx="0" cy="2770566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5" name="Straight Connector 94">
                  <a:extLst>
                    <a:ext uri="{FF2B5EF4-FFF2-40B4-BE49-F238E27FC236}">
                      <a16:creationId xmlns:a16="http://schemas.microsoft.com/office/drawing/2014/main" id="{2983D431-570F-3B48-B6FB-3649130F5E99}"/>
                    </a:ext>
                  </a:extLst>
                </p:cNvPr>
                <p:cNvCxnSpPr>
                  <a:cxnSpLocks/>
                  <a:stCxn id="104" idx="6"/>
                  <a:endCxn id="107" idx="2"/>
                </p:cNvCxnSpPr>
                <p:nvPr/>
              </p:nvCxnSpPr>
              <p:spPr>
                <a:xfrm>
                  <a:off x="7307178" y="5651320"/>
                  <a:ext cx="3892264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6" name="Straight Connector 95">
                  <a:extLst>
                    <a:ext uri="{FF2B5EF4-FFF2-40B4-BE49-F238E27FC236}">
                      <a16:creationId xmlns:a16="http://schemas.microsoft.com/office/drawing/2014/main" id="{C943B4AC-B3A2-2746-91BF-BE57CF5A91CA}"/>
                    </a:ext>
                  </a:extLst>
                </p:cNvPr>
                <p:cNvCxnSpPr>
                  <a:cxnSpLocks/>
                  <a:stCxn id="119" idx="2"/>
                  <a:endCxn id="116" idx="6"/>
                </p:cNvCxnSpPr>
                <p:nvPr/>
              </p:nvCxnSpPr>
              <p:spPr>
                <a:xfrm flipH="1">
                  <a:off x="7307178" y="4666838"/>
                  <a:ext cx="3892264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7" name="Straight Connector 96">
                  <a:extLst>
                    <a:ext uri="{FF2B5EF4-FFF2-40B4-BE49-F238E27FC236}">
                      <a16:creationId xmlns:a16="http://schemas.microsoft.com/office/drawing/2014/main" id="{C56599CD-DF15-5346-81C3-4BDBB78EEB5D}"/>
                    </a:ext>
                  </a:extLst>
                </p:cNvPr>
                <p:cNvCxnSpPr>
                  <a:cxnSpLocks/>
                  <a:stCxn id="115" idx="2"/>
                  <a:endCxn id="112" idx="6"/>
                </p:cNvCxnSpPr>
                <p:nvPr/>
              </p:nvCxnSpPr>
              <p:spPr>
                <a:xfrm flipH="1">
                  <a:off x="7307178" y="3682356"/>
                  <a:ext cx="3892264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" name="Straight Connector 97">
                  <a:extLst>
                    <a:ext uri="{FF2B5EF4-FFF2-40B4-BE49-F238E27FC236}">
                      <a16:creationId xmlns:a16="http://schemas.microsoft.com/office/drawing/2014/main" id="{4DBE6A73-2E06-7649-B529-CA367EF19569}"/>
                    </a:ext>
                  </a:extLst>
                </p:cNvPr>
                <p:cNvCxnSpPr>
                  <a:cxnSpLocks/>
                  <a:stCxn id="108" idx="6"/>
                  <a:endCxn id="111" idx="2"/>
                </p:cNvCxnSpPr>
                <p:nvPr/>
              </p:nvCxnSpPr>
              <p:spPr>
                <a:xfrm>
                  <a:off x="7307178" y="2697874"/>
                  <a:ext cx="3892264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" name="Straight Connector 98">
                  <a:extLst>
                    <a:ext uri="{FF2B5EF4-FFF2-40B4-BE49-F238E27FC236}">
                      <a16:creationId xmlns:a16="http://schemas.microsoft.com/office/drawing/2014/main" id="{A8D19EDC-9629-1E4F-A60A-AB7A280B0F02}"/>
                    </a:ext>
                  </a:extLst>
                </p:cNvPr>
                <p:cNvCxnSpPr>
                  <a:cxnSpLocks/>
                  <a:stCxn id="105" idx="0"/>
                  <a:endCxn id="109" idx="4"/>
                </p:cNvCxnSpPr>
                <p:nvPr/>
              </p:nvCxnSpPr>
              <p:spPr>
                <a:xfrm flipV="1">
                  <a:off x="9932500" y="2789314"/>
                  <a:ext cx="0" cy="2770566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00" name="Group 99">
                  <a:extLst>
                    <a:ext uri="{FF2B5EF4-FFF2-40B4-BE49-F238E27FC236}">
                      <a16:creationId xmlns:a16="http://schemas.microsoft.com/office/drawing/2014/main" id="{3DDAD36A-761B-6044-99B6-EF908F525B4E}"/>
                    </a:ext>
                  </a:extLst>
                </p:cNvPr>
                <p:cNvGrpSpPr/>
                <p:nvPr/>
              </p:nvGrpSpPr>
              <p:grpSpPr>
                <a:xfrm>
                  <a:off x="7124298" y="4575398"/>
                  <a:ext cx="4258024" cy="182880"/>
                  <a:chOff x="7138385" y="4340680"/>
                  <a:chExt cx="4258024" cy="182880"/>
                </a:xfrm>
              </p:grpSpPr>
              <p:sp>
                <p:nvSpPr>
                  <p:cNvPr id="116" name="Oval 115">
                    <a:extLst>
                      <a:ext uri="{FF2B5EF4-FFF2-40B4-BE49-F238E27FC236}">
                        <a16:creationId xmlns:a16="http://schemas.microsoft.com/office/drawing/2014/main" id="{0B941E4D-D8D8-5B43-8060-5C1FB78E8189}"/>
                      </a:ext>
                    </a:extLst>
                  </p:cNvPr>
                  <p:cNvSpPr/>
                  <p:nvPr/>
                </p:nvSpPr>
                <p:spPr>
                  <a:xfrm>
                    <a:off x="7138385" y="4340680"/>
                    <a:ext cx="182880" cy="182880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7" name="Oval 116">
                    <a:extLst>
                      <a:ext uri="{FF2B5EF4-FFF2-40B4-BE49-F238E27FC236}">
                        <a16:creationId xmlns:a16="http://schemas.microsoft.com/office/drawing/2014/main" id="{7E77C2A7-634D-D640-9B74-6E307A39DE65}"/>
                      </a:ext>
                    </a:extLst>
                  </p:cNvPr>
                  <p:cNvSpPr/>
                  <p:nvPr/>
                </p:nvSpPr>
                <p:spPr>
                  <a:xfrm>
                    <a:off x="9855147" y="4340680"/>
                    <a:ext cx="182880" cy="182880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8" name="Oval 117">
                    <a:extLst>
                      <a:ext uri="{FF2B5EF4-FFF2-40B4-BE49-F238E27FC236}">
                        <a16:creationId xmlns:a16="http://schemas.microsoft.com/office/drawing/2014/main" id="{52D6B30B-7B25-0D49-B073-C6D15030E687}"/>
                      </a:ext>
                    </a:extLst>
                  </p:cNvPr>
                  <p:cNvSpPr/>
                  <p:nvPr/>
                </p:nvSpPr>
                <p:spPr>
                  <a:xfrm>
                    <a:off x="8496766" y="4340680"/>
                    <a:ext cx="182880" cy="182880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9" name="Oval 118">
                    <a:extLst>
                      <a:ext uri="{FF2B5EF4-FFF2-40B4-BE49-F238E27FC236}">
                        <a16:creationId xmlns:a16="http://schemas.microsoft.com/office/drawing/2014/main" id="{16CAF4CF-232A-B84C-8C95-4438096EA7F2}"/>
                      </a:ext>
                    </a:extLst>
                  </p:cNvPr>
                  <p:cNvSpPr/>
                  <p:nvPr/>
                </p:nvSpPr>
                <p:spPr>
                  <a:xfrm>
                    <a:off x="11213529" y="4340680"/>
                    <a:ext cx="182880" cy="182880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01" name="Group 100">
                  <a:extLst>
                    <a:ext uri="{FF2B5EF4-FFF2-40B4-BE49-F238E27FC236}">
                      <a16:creationId xmlns:a16="http://schemas.microsoft.com/office/drawing/2014/main" id="{7E827D87-D39E-264E-980C-5A2747B0C8D5}"/>
                    </a:ext>
                  </a:extLst>
                </p:cNvPr>
                <p:cNvGrpSpPr/>
                <p:nvPr/>
              </p:nvGrpSpPr>
              <p:grpSpPr>
                <a:xfrm>
                  <a:off x="7124298" y="3590916"/>
                  <a:ext cx="4258024" cy="182880"/>
                  <a:chOff x="7108203" y="3517720"/>
                  <a:chExt cx="4258024" cy="182880"/>
                </a:xfrm>
              </p:grpSpPr>
              <p:sp>
                <p:nvSpPr>
                  <p:cNvPr id="112" name="Oval 111">
                    <a:extLst>
                      <a:ext uri="{FF2B5EF4-FFF2-40B4-BE49-F238E27FC236}">
                        <a16:creationId xmlns:a16="http://schemas.microsoft.com/office/drawing/2014/main" id="{904D7A1E-CC98-DD42-B071-715FC3FCC5B1}"/>
                      </a:ext>
                    </a:extLst>
                  </p:cNvPr>
                  <p:cNvSpPr/>
                  <p:nvPr/>
                </p:nvSpPr>
                <p:spPr>
                  <a:xfrm>
                    <a:off x="7108203" y="3517720"/>
                    <a:ext cx="182880" cy="182880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3" name="Oval 112">
                    <a:extLst>
                      <a:ext uri="{FF2B5EF4-FFF2-40B4-BE49-F238E27FC236}">
                        <a16:creationId xmlns:a16="http://schemas.microsoft.com/office/drawing/2014/main" id="{407DF9F9-14D8-F841-9FD4-B2BA89C49687}"/>
                      </a:ext>
                    </a:extLst>
                  </p:cNvPr>
                  <p:cNvSpPr/>
                  <p:nvPr/>
                </p:nvSpPr>
                <p:spPr>
                  <a:xfrm>
                    <a:off x="9824965" y="3517720"/>
                    <a:ext cx="182880" cy="182880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4" name="Oval 113">
                    <a:extLst>
                      <a:ext uri="{FF2B5EF4-FFF2-40B4-BE49-F238E27FC236}">
                        <a16:creationId xmlns:a16="http://schemas.microsoft.com/office/drawing/2014/main" id="{812F1700-63EF-384B-AA25-D96BF2413A67}"/>
                      </a:ext>
                    </a:extLst>
                  </p:cNvPr>
                  <p:cNvSpPr/>
                  <p:nvPr/>
                </p:nvSpPr>
                <p:spPr>
                  <a:xfrm>
                    <a:off x="8466584" y="3517720"/>
                    <a:ext cx="182880" cy="182880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5" name="Oval 114">
                    <a:extLst>
                      <a:ext uri="{FF2B5EF4-FFF2-40B4-BE49-F238E27FC236}">
                        <a16:creationId xmlns:a16="http://schemas.microsoft.com/office/drawing/2014/main" id="{90D012AE-C3DD-CD47-B4F7-16EEB5AC2387}"/>
                      </a:ext>
                    </a:extLst>
                  </p:cNvPr>
                  <p:cNvSpPr/>
                  <p:nvPr/>
                </p:nvSpPr>
                <p:spPr>
                  <a:xfrm>
                    <a:off x="11183347" y="3517720"/>
                    <a:ext cx="182880" cy="182880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02" name="Group 101">
                  <a:extLst>
                    <a:ext uri="{FF2B5EF4-FFF2-40B4-BE49-F238E27FC236}">
                      <a16:creationId xmlns:a16="http://schemas.microsoft.com/office/drawing/2014/main" id="{46E22D40-AC7C-BE44-8E28-0FA2659B09E7}"/>
                    </a:ext>
                  </a:extLst>
                </p:cNvPr>
                <p:cNvGrpSpPr/>
                <p:nvPr/>
              </p:nvGrpSpPr>
              <p:grpSpPr>
                <a:xfrm>
                  <a:off x="7124298" y="2606434"/>
                  <a:ext cx="4258024" cy="182880"/>
                  <a:chOff x="7108203" y="2606434"/>
                  <a:chExt cx="4258024" cy="182880"/>
                </a:xfrm>
              </p:grpSpPr>
              <p:sp>
                <p:nvSpPr>
                  <p:cNvPr id="108" name="Oval 107">
                    <a:extLst>
                      <a:ext uri="{FF2B5EF4-FFF2-40B4-BE49-F238E27FC236}">
                        <a16:creationId xmlns:a16="http://schemas.microsoft.com/office/drawing/2014/main" id="{E8C22549-2CDF-6548-9419-BA99C98AD975}"/>
                      </a:ext>
                    </a:extLst>
                  </p:cNvPr>
                  <p:cNvSpPr/>
                  <p:nvPr/>
                </p:nvSpPr>
                <p:spPr>
                  <a:xfrm>
                    <a:off x="7108203" y="2606434"/>
                    <a:ext cx="182880" cy="182880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9" name="Oval 108">
                    <a:extLst>
                      <a:ext uri="{FF2B5EF4-FFF2-40B4-BE49-F238E27FC236}">
                        <a16:creationId xmlns:a16="http://schemas.microsoft.com/office/drawing/2014/main" id="{917844BA-572C-5944-8248-F76B79FFA2C3}"/>
                      </a:ext>
                    </a:extLst>
                  </p:cNvPr>
                  <p:cNvSpPr/>
                  <p:nvPr/>
                </p:nvSpPr>
                <p:spPr>
                  <a:xfrm>
                    <a:off x="9824965" y="2606434"/>
                    <a:ext cx="182880" cy="182880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0" name="Oval 109">
                    <a:extLst>
                      <a:ext uri="{FF2B5EF4-FFF2-40B4-BE49-F238E27FC236}">
                        <a16:creationId xmlns:a16="http://schemas.microsoft.com/office/drawing/2014/main" id="{3BEBB6D4-C076-6C42-8560-26C2CAA5623F}"/>
                      </a:ext>
                    </a:extLst>
                  </p:cNvPr>
                  <p:cNvSpPr/>
                  <p:nvPr/>
                </p:nvSpPr>
                <p:spPr>
                  <a:xfrm>
                    <a:off x="8466584" y="2606434"/>
                    <a:ext cx="182880" cy="182880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1" name="Oval 110">
                    <a:extLst>
                      <a:ext uri="{FF2B5EF4-FFF2-40B4-BE49-F238E27FC236}">
                        <a16:creationId xmlns:a16="http://schemas.microsoft.com/office/drawing/2014/main" id="{E09526C7-904E-664A-8A01-4DA14F847556}"/>
                      </a:ext>
                    </a:extLst>
                  </p:cNvPr>
                  <p:cNvSpPr/>
                  <p:nvPr/>
                </p:nvSpPr>
                <p:spPr>
                  <a:xfrm>
                    <a:off x="11183347" y="2606434"/>
                    <a:ext cx="182880" cy="182880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03" name="Group 102">
                  <a:extLst>
                    <a:ext uri="{FF2B5EF4-FFF2-40B4-BE49-F238E27FC236}">
                      <a16:creationId xmlns:a16="http://schemas.microsoft.com/office/drawing/2014/main" id="{92152DA5-8AE1-544F-AE4D-0DCF2E387ECC}"/>
                    </a:ext>
                  </a:extLst>
                </p:cNvPr>
                <p:cNvGrpSpPr/>
                <p:nvPr/>
              </p:nvGrpSpPr>
              <p:grpSpPr>
                <a:xfrm>
                  <a:off x="7124298" y="5559880"/>
                  <a:ext cx="4258024" cy="182880"/>
                  <a:chOff x="7140393" y="5559880"/>
                  <a:chExt cx="4258024" cy="182880"/>
                </a:xfrm>
              </p:grpSpPr>
              <p:sp>
                <p:nvSpPr>
                  <p:cNvPr id="104" name="Oval 103">
                    <a:extLst>
                      <a:ext uri="{FF2B5EF4-FFF2-40B4-BE49-F238E27FC236}">
                        <a16:creationId xmlns:a16="http://schemas.microsoft.com/office/drawing/2014/main" id="{2A2F6570-52FA-D94A-B888-96434A7BAD76}"/>
                      </a:ext>
                    </a:extLst>
                  </p:cNvPr>
                  <p:cNvSpPr/>
                  <p:nvPr/>
                </p:nvSpPr>
                <p:spPr>
                  <a:xfrm>
                    <a:off x="7140393" y="5559880"/>
                    <a:ext cx="182880" cy="182880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5" name="Oval 104">
                    <a:extLst>
                      <a:ext uri="{FF2B5EF4-FFF2-40B4-BE49-F238E27FC236}">
                        <a16:creationId xmlns:a16="http://schemas.microsoft.com/office/drawing/2014/main" id="{74391005-86EC-0D4C-886B-92C24BD73C87}"/>
                      </a:ext>
                    </a:extLst>
                  </p:cNvPr>
                  <p:cNvSpPr/>
                  <p:nvPr/>
                </p:nvSpPr>
                <p:spPr>
                  <a:xfrm>
                    <a:off x="9857155" y="5559880"/>
                    <a:ext cx="182880" cy="182880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6" name="Oval 105">
                    <a:extLst>
                      <a:ext uri="{FF2B5EF4-FFF2-40B4-BE49-F238E27FC236}">
                        <a16:creationId xmlns:a16="http://schemas.microsoft.com/office/drawing/2014/main" id="{F44D8B8B-4CFD-5E42-91DA-2D7D2B3E5344}"/>
                      </a:ext>
                    </a:extLst>
                  </p:cNvPr>
                  <p:cNvSpPr/>
                  <p:nvPr/>
                </p:nvSpPr>
                <p:spPr>
                  <a:xfrm>
                    <a:off x="8498774" y="5559880"/>
                    <a:ext cx="182880" cy="182880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7" name="Oval 106">
                    <a:extLst>
                      <a:ext uri="{FF2B5EF4-FFF2-40B4-BE49-F238E27FC236}">
                        <a16:creationId xmlns:a16="http://schemas.microsoft.com/office/drawing/2014/main" id="{A5C9F5DE-4259-5348-9A17-B28DE35C2F47}"/>
                      </a:ext>
                    </a:extLst>
                  </p:cNvPr>
                  <p:cNvSpPr/>
                  <p:nvPr/>
                </p:nvSpPr>
                <p:spPr>
                  <a:xfrm>
                    <a:off x="11215537" y="5559880"/>
                    <a:ext cx="182880" cy="182880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</p:grp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89C0283-1D2E-3C40-9854-AC5E6EDCAEBB}"/>
                </a:ext>
              </a:extLst>
            </p:cNvPr>
            <p:cNvCxnSpPr>
              <a:cxnSpLocks/>
              <a:stCxn id="47" idx="4"/>
              <a:endCxn id="50" idx="0"/>
            </p:cNvCxnSpPr>
            <p:nvPr/>
          </p:nvCxnSpPr>
          <p:spPr>
            <a:xfrm>
              <a:off x="8236650" y="2566154"/>
              <a:ext cx="0" cy="2770566"/>
            </a:xfrm>
            <a:prstGeom prst="line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6B022C7-6FFD-364B-8FBF-570174D3F564}"/>
                </a:ext>
              </a:extLst>
            </p:cNvPr>
            <p:cNvCxnSpPr>
              <a:cxnSpLocks/>
              <a:stCxn id="57" idx="2"/>
              <a:endCxn id="58" idx="6"/>
            </p:cNvCxnSpPr>
            <p:nvPr/>
          </p:nvCxnSpPr>
          <p:spPr>
            <a:xfrm flipH="1">
              <a:off x="6969709" y="3459196"/>
              <a:ext cx="3892264" cy="0"/>
            </a:xfrm>
            <a:prstGeom prst="line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3DDD35E-55BD-EB4A-8E36-51C0393D2613}"/>
                </a:ext>
              </a:extLst>
            </p:cNvPr>
            <p:cNvCxnSpPr>
              <a:cxnSpLocks/>
              <a:stCxn id="48" idx="0"/>
              <a:endCxn id="46" idx="4"/>
            </p:cNvCxnSpPr>
            <p:nvPr/>
          </p:nvCxnSpPr>
          <p:spPr>
            <a:xfrm flipV="1">
              <a:off x="6878269" y="2566154"/>
              <a:ext cx="0" cy="2770566"/>
            </a:xfrm>
            <a:prstGeom prst="line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0BF1A81E-82FB-1A4C-8ECE-27C77D90F720}"/>
                </a:ext>
              </a:extLst>
            </p:cNvPr>
            <p:cNvCxnSpPr>
              <a:cxnSpLocks/>
              <a:stCxn id="45" idx="4"/>
              <a:endCxn id="51" idx="0"/>
            </p:cNvCxnSpPr>
            <p:nvPr/>
          </p:nvCxnSpPr>
          <p:spPr>
            <a:xfrm>
              <a:off x="10953413" y="2566154"/>
              <a:ext cx="0" cy="2770566"/>
            </a:xfrm>
            <a:prstGeom prst="line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CA69CB8C-A93B-964F-B362-F5BB26E048B5}"/>
                </a:ext>
              </a:extLst>
            </p:cNvPr>
            <p:cNvCxnSpPr>
              <a:cxnSpLocks/>
              <a:stCxn id="46" idx="6"/>
              <a:endCxn id="45" idx="2"/>
            </p:cNvCxnSpPr>
            <p:nvPr/>
          </p:nvCxnSpPr>
          <p:spPr>
            <a:xfrm>
              <a:off x="6969709" y="2474714"/>
              <a:ext cx="3892264" cy="0"/>
            </a:xfrm>
            <a:prstGeom prst="line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772CC2A4-B1A3-D847-A735-F0C7F921C7E1}"/>
                </a:ext>
              </a:extLst>
            </p:cNvPr>
            <p:cNvCxnSpPr>
              <a:cxnSpLocks/>
              <a:stCxn id="48" idx="6"/>
              <a:endCxn id="51" idx="2"/>
            </p:cNvCxnSpPr>
            <p:nvPr/>
          </p:nvCxnSpPr>
          <p:spPr>
            <a:xfrm>
              <a:off x="6969709" y="5428160"/>
              <a:ext cx="3892264" cy="0"/>
            </a:xfrm>
            <a:prstGeom prst="line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8ED4BCE0-F11B-9943-B3B8-5B89F798385F}"/>
                </a:ext>
              </a:extLst>
            </p:cNvPr>
            <p:cNvCxnSpPr>
              <a:cxnSpLocks/>
              <a:stCxn id="55" idx="2"/>
              <a:endCxn id="52" idx="6"/>
            </p:cNvCxnSpPr>
            <p:nvPr/>
          </p:nvCxnSpPr>
          <p:spPr>
            <a:xfrm flipH="1">
              <a:off x="6969709" y="4443678"/>
              <a:ext cx="3892264" cy="0"/>
            </a:xfrm>
            <a:prstGeom prst="line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4BAB5341-0468-944A-ADBD-779FD2A73DA4}"/>
                </a:ext>
              </a:extLst>
            </p:cNvPr>
            <p:cNvCxnSpPr>
              <a:cxnSpLocks/>
              <a:stCxn id="49" idx="0"/>
              <a:endCxn id="44" idx="4"/>
            </p:cNvCxnSpPr>
            <p:nvPr/>
          </p:nvCxnSpPr>
          <p:spPr>
            <a:xfrm flipV="1">
              <a:off x="9595031" y="2566154"/>
              <a:ext cx="0" cy="2770566"/>
            </a:xfrm>
            <a:prstGeom prst="line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B4736322-4A5D-4246-9BBD-66BBDE8B359E}"/>
                </a:ext>
              </a:extLst>
            </p:cNvPr>
            <p:cNvSpPr/>
            <p:nvPr/>
          </p:nvSpPr>
          <p:spPr>
            <a:xfrm>
              <a:off x="7091614" y="1711678"/>
              <a:ext cx="754211" cy="424135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Core</a:t>
              </a:r>
            </a:p>
          </p:txBody>
        </p:sp>
        <p:sp>
          <p:nvSpPr>
            <p:cNvPr id="23" name="Rounded Rectangle 22">
              <a:extLst>
                <a:ext uri="{FF2B5EF4-FFF2-40B4-BE49-F238E27FC236}">
                  <a16:creationId xmlns:a16="http://schemas.microsoft.com/office/drawing/2014/main" id="{118B9407-C777-A942-BB80-08D9CFBA179E}"/>
                </a:ext>
              </a:extLst>
            </p:cNvPr>
            <p:cNvSpPr/>
            <p:nvPr/>
          </p:nvSpPr>
          <p:spPr>
            <a:xfrm>
              <a:off x="7091614" y="2694672"/>
              <a:ext cx="754211" cy="424135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Core</a:t>
              </a:r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AA4545C9-59B8-6D40-9842-DB29B8DDFBD6}"/>
                </a:ext>
              </a:extLst>
            </p:cNvPr>
            <p:cNvCxnSpPr>
              <a:cxnSpLocks/>
              <a:stCxn id="22" idx="1"/>
              <a:endCxn id="46" idx="7"/>
            </p:cNvCxnSpPr>
            <p:nvPr/>
          </p:nvCxnSpPr>
          <p:spPr>
            <a:xfrm flipH="1">
              <a:off x="6942927" y="1923746"/>
              <a:ext cx="148687" cy="486310"/>
            </a:xfrm>
            <a:prstGeom prst="line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0150F830-514F-564F-AB68-C32EE9E0F66E}"/>
                </a:ext>
              </a:extLst>
            </p:cNvPr>
            <p:cNvSpPr/>
            <p:nvPr/>
          </p:nvSpPr>
          <p:spPr>
            <a:xfrm>
              <a:off x="7091614" y="3677666"/>
              <a:ext cx="754211" cy="424135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Core</a:t>
              </a:r>
            </a:p>
          </p:txBody>
        </p:sp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EFFC4350-A8EF-D64E-AFFC-D9AA1AC7DFE8}"/>
                </a:ext>
              </a:extLst>
            </p:cNvPr>
            <p:cNvSpPr/>
            <p:nvPr/>
          </p:nvSpPr>
          <p:spPr>
            <a:xfrm>
              <a:off x="7091614" y="4660659"/>
              <a:ext cx="754211" cy="424135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Core</a:t>
              </a:r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2D43F17D-65F5-FE4C-9DD4-147BC9235E56}"/>
                </a:ext>
              </a:extLst>
            </p:cNvPr>
            <p:cNvGrpSpPr/>
            <p:nvPr/>
          </p:nvGrpSpPr>
          <p:grpSpPr>
            <a:xfrm>
              <a:off x="8301308" y="1711678"/>
              <a:ext cx="888174" cy="3373116"/>
              <a:chOff x="6957651" y="1713710"/>
              <a:chExt cx="888174" cy="3373116"/>
            </a:xfrm>
          </p:grpSpPr>
          <p:sp>
            <p:nvSpPr>
              <p:cNvPr id="70" name="Rounded Rectangle 69">
                <a:extLst>
                  <a:ext uri="{FF2B5EF4-FFF2-40B4-BE49-F238E27FC236}">
                    <a16:creationId xmlns:a16="http://schemas.microsoft.com/office/drawing/2014/main" id="{4370AEE8-2D5F-DE40-A7F7-461270CD0A4A}"/>
                  </a:ext>
                </a:extLst>
              </p:cNvPr>
              <p:cNvSpPr/>
              <p:nvPr/>
            </p:nvSpPr>
            <p:spPr>
              <a:xfrm>
                <a:off x="7091614" y="1713710"/>
                <a:ext cx="754211" cy="424135"/>
              </a:xfrm>
              <a:prstGeom prst="round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Core</a:t>
                </a:r>
              </a:p>
            </p:txBody>
          </p:sp>
          <p:sp>
            <p:nvSpPr>
              <p:cNvPr id="71" name="Rounded Rectangle 70">
                <a:extLst>
                  <a:ext uri="{FF2B5EF4-FFF2-40B4-BE49-F238E27FC236}">
                    <a16:creationId xmlns:a16="http://schemas.microsoft.com/office/drawing/2014/main" id="{4BD7699B-08AD-6043-97F2-01E80CCD8767}"/>
                  </a:ext>
                </a:extLst>
              </p:cNvPr>
              <p:cNvSpPr/>
              <p:nvPr/>
            </p:nvSpPr>
            <p:spPr>
              <a:xfrm>
                <a:off x="7091614" y="2696704"/>
                <a:ext cx="754211" cy="424135"/>
              </a:xfrm>
              <a:prstGeom prst="round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Core</a:t>
                </a:r>
              </a:p>
            </p:txBody>
          </p: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06FDAD0D-A94C-2F48-B24B-6D8F0E7C1F39}"/>
                  </a:ext>
                </a:extLst>
              </p:cNvPr>
              <p:cNvCxnSpPr>
                <a:cxnSpLocks/>
                <a:stCxn id="70" idx="1"/>
                <a:endCxn id="47" idx="7"/>
              </p:cNvCxnSpPr>
              <p:nvPr/>
            </p:nvCxnSpPr>
            <p:spPr>
              <a:xfrm flipH="1">
                <a:off x="6957651" y="1925778"/>
                <a:ext cx="133963" cy="486310"/>
              </a:xfrm>
              <a:prstGeom prst="line">
                <a:avLst/>
              </a:prstGeom>
              <a:solidFill>
                <a:schemeClr val="accent5"/>
              </a:solidFill>
              <a:ln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3" name="Rounded Rectangle 72">
                <a:extLst>
                  <a:ext uri="{FF2B5EF4-FFF2-40B4-BE49-F238E27FC236}">
                    <a16:creationId xmlns:a16="http://schemas.microsoft.com/office/drawing/2014/main" id="{864F215B-7BF7-9F42-B04C-1BDC044126F3}"/>
                  </a:ext>
                </a:extLst>
              </p:cNvPr>
              <p:cNvSpPr/>
              <p:nvPr/>
            </p:nvSpPr>
            <p:spPr>
              <a:xfrm>
                <a:off x="7091614" y="3679698"/>
                <a:ext cx="754211" cy="424135"/>
              </a:xfrm>
              <a:prstGeom prst="round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Core</a:t>
                </a:r>
              </a:p>
            </p:txBody>
          </p:sp>
          <p:sp>
            <p:nvSpPr>
              <p:cNvPr id="74" name="Rounded Rectangle 73">
                <a:extLst>
                  <a:ext uri="{FF2B5EF4-FFF2-40B4-BE49-F238E27FC236}">
                    <a16:creationId xmlns:a16="http://schemas.microsoft.com/office/drawing/2014/main" id="{F37DE0E8-1A71-9644-8400-19D0E8A316BF}"/>
                  </a:ext>
                </a:extLst>
              </p:cNvPr>
              <p:cNvSpPr/>
              <p:nvPr/>
            </p:nvSpPr>
            <p:spPr>
              <a:xfrm>
                <a:off x="7091614" y="4662691"/>
                <a:ext cx="754211" cy="424135"/>
              </a:xfrm>
              <a:prstGeom prst="round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Core</a:t>
                </a:r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A957BB94-85EE-8944-B5A5-25B91406AC88}"/>
                </a:ext>
              </a:extLst>
            </p:cNvPr>
            <p:cNvGrpSpPr/>
            <p:nvPr/>
          </p:nvGrpSpPr>
          <p:grpSpPr>
            <a:xfrm>
              <a:off x="9659689" y="1711678"/>
              <a:ext cx="873450" cy="3373116"/>
              <a:chOff x="6972375" y="1713710"/>
              <a:chExt cx="873450" cy="3373116"/>
            </a:xfrm>
          </p:grpSpPr>
          <p:sp>
            <p:nvSpPr>
              <p:cNvPr id="65" name="Rounded Rectangle 64">
                <a:extLst>
                  <a:ext uri="{FF2B5EF4-FFF2-40B4-BE49-F238E27FC236}">
                    <a16:creationId xmlns:a16="http://schemas.microsoft.com/office/drawing/2014/main" id="{EE90EDB2-5418-D545-BDF5-CE0D544045B1}"/>
                  </a:ext>
                </a:extLst>
              </p:cNvPr>
              <p:cNvSpPr/>
              <p:nvPr/>
            </p:nvSpPr>
            <p:spPr>
              <a:xfrm>
                <a:off x="7091614" y="1713710"/>
                <a:ext cx="754211" cy="424135"/>
              </a:xfrm>
              <a:prstGeom prst="round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Core</a:t>
                </a:r>
              </a:p>
            </p:txBody>
          </p:sp>
          <p:sp>
            <p:nvSpPr>
              <p:cNvPr id="66" name="Rounded Rectangle 65">
                <a:extLst>
                  <a:ext uri="{FF2B5EF4-FFF2-40B4-BE49-F238E27FC236}">
                    <a16:creationId xmlns:a16="http://schemas.microsoft.com/office/drawing/2014/main" id="{2F69D80E-C3C3-1D44-BF75-611FE9C0B11E}"/>
                  </a:ext>
                </a:extLst>
              </p:cNvPr>
              <p:cNvSpPr/>
              <p:nvPr/>
            </p:nvSpPr>
            <p:spPr>
              <a:xfrm>
                <a:off x="7091614" y="2696704"/>
                <a:ext cx="754211" cy="424135"/>
              </a:xfrm>
              <a:prstGeom prst="round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Core</a:t>
                </a:r>
              </a:p>
            </p:txBody>
          </p: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F77F331F-116C-2F4E-A0B8-B362A311F92C}"/>
                  </a:ext>
                </a:extLst>
              </p:cNvPr>
              <p:cNvCxnSpPr>
                <a:cxnSpLocks/>
                <a:stCxn id="65" idx="1"/>
                <a:endCxn id="44" idx="7"/>
              </p:cNvCxnSpPr>
              <p:nvPr/>
            </p:nvCxnSpPr>
            <p:spPr>
              <a:xfrm flipH="1">
                <a:off x="6972375" y="1925778"/>
                <a:ext cx="119239" cy="486310"/>
              </a:xfrm>
              <a:prstGeom prst="line">
                <a:avLst/>
              </a:prstGeom>
              <a:solidFill>
                <a:schemeClr val="accent5"/>
              </a:solidFill>
              <a:ln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8" name="Rounded Rectangle 67">
                <a:extLst>
                  <a:ext uri="{FF2B5EF4-FFF2-40B4-BE49-F238E27FC236}">
                    <a16:creationId xmlns:a16="http://schemas.microsoft.com/office/drawing/2014/main" id="{6E128B16-627B-814E-B9F2-0E4DA56BE647}"/>
                  </a:ext>
                </a:extLst>
              </p:cNvPr>
              <p:cNvSpPr/>
              <p:nvPr/>
            </p:nvSpPr>
            <p:spPr>
              <a:xfrm>
                <a:off x="7091614" y="3679698"/>
                <a:ext cx="754211" cy="424135"/>
              </a:xfrm>
              <a:prstGeom prst="round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Core</a:t>
                </a:r>
              </a:p>
            </p:txBody>
          </p:sp>
          <p:sp>
            <p:nvSpPr>
              <p:cNvPr id="69" name="Rounded Rectangle 68">
                <a:extLst>
                  <a:ext uri="{FF2B5EF4-FFF2-40B4-BE49-F238E27FC236}">
                    <a16:creationId xmlns:a16="http://schemas.microsoft.com/office/drawing/2014/main" id="{B1FFDC10-A1B5-674A-9339-43CBBE382198}"/>
                  </a:ext>
                </a:extLst>
              </p:cNvPr>
              <p:cNvSpPr/>
              <p:nvPr/>
            </p:nvSpPr>
            <p:spPr>
              <a:xfrm>
                <a:off x="7091614" y="4662691"/>
                <a:ext cx="754211" cy="424135"/>
              </a:xfrm>
              <a:prstGeom prst="round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Core</a:t>
                </a:r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8648CF92-D631-374B-BD49-E55C0985CEA5}"/>
                </a:ext>
              </a:extLst>
            </p:cNvPr>
            <p:cNvGrpSpPr/>
            <p:nvPr/>
          </p:nvGrpSpPr>
          <p:grpSpPr>
            <a:xfrm>
              <a:off x="10953413" y="1711678"/>
              <a:ext cx="923383" cy="3373116"/>
              <a:chOff x="6922442" y="1713710"/>
              <a:chExt cx="923383" cy="3373116"/>
            </a:xfrm>
          </p:grpSpPr>
          <p:sp>
            <p:nvSpPr>
              <p:cNvPr id="60" name="Rounded Rectangle 59">
                <a:extLst>
                  <a:ext uri="{FF2B5EF4-FFF2-40B4-BE49-F238E27FC236}">
                    <a16:creationId xmlns:a16="http://schemas.microsoft.com/office/drawing/2014/main" id="{4947FDD9-8314-444E-8590-0DEC571BEDD6}"/>
                  </a:ext>
                </a:extLst>
              </p:cNvPr>
              <p:cNvSpPr/>
              <p:nvPr/>
            </p:nvSpPr>
            <p:spPr>
              <a:xfrm>
                <a:off x="7091614" y="1713710"/>
                <a:ext cx="754211" cy="424135"/>
              </a:xfrm>
              <a:prstGeom prst="round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Core</a:t>
                </a:r>
              </a:p>
            </p:txBody>
          </p:sp>
          <p:sp>
            <p:nvSpPr>
              <p:cNvPr id="61" name="Rounded Rectangle 60">
                <a:extLst>
                  <a:ext uri="{FF2B5EF4-FFF2-40B4-BE49-F238E27FC236}">
                    <a16:creationId xmlns:a16="http://schemas.microsoft.com/office/drawing/2014/main" id="{094B5148-66C1-DD45-8F2E-27F1B1489117}"/>
                  </a:ext>
                </a:extLst>
              </p:cNvPr>
              <p:cNvSpPr/>
              <p:nvPr/>
            </p:nvSpPr>
            <p:spPr>
              <a:xfrm>
                <a:off x="7091614" y="2696704"/>
                <a:ext cx="754211" cy="424135"/>
              </a:xfrm>
              <a:prstGeom prst="round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Core</a:t>
                </a:r>
              </a:p>
            </p:txBody>
          </p: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4372CA1C-839A-0B45-AD6D-B996D1590C22}"/>
                  </a:ext>
                </a:extLst>
              </p:cNvPr>
              <p:cNvCxnSpPr>
                <a:cxnSpLocks/>
                <a:stCxn id="60" idx="1"/>
                <a:endCxn id="45" idx="0"/>
              </p:cNvCxnSpPr>
              <p:nvPr/>
            </p:nvCxnSpPr>
            <p:spPr>
              <a:xfrm flipH="1">
                <a:off x="6922442" y="1925778"/>
                <a:ext cx="169172" cy="459528"/>
              </a:xfrm>
              <a:prstGeom prst="line">
                <a:avLst/>
              </a:prstGeom>
              <a:solidFill>
                <a:schemeClr val="accent5"/>
              </a:solidFill>
              <a:ln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3" name="Rounded Rectangle 62">
                <a:extLst>
                  <a:ext uri="{FF2B5EF4-FFF2-40B4-BE49-F238E27FC236}">
                    <a16:creationId xmlns:a16="http://schemas.microsoft.com/office/drawing/2014/main" id="{182FADE5-0231-0E4E-8378-A4A8312974D1}"/>
                  </a:ext>
                </a:extLst>
              </p:cNvPr>
              <p:cNvSpPr/>
              <p:nvPr/>
            </p:nvSpPr>
            <p:spPr>
              <a:xfrm>
                <a:off x="7091614" y="3679698"/>
                <a:ext cx="754211" cy="424135"/>
              </a:xfrm>
              <a:prstGeom prst="round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Core</a:t>
                </a:r>
              </a:p>
            </p:txBody>
          </p:sp>
          <p:sp>
            <p:nvSpPr>
              <p:cNvPr id="64" name="Rounded Rectangle 63">
                <a:extLst>
                  <a:ext uri="{FF2B5EF4-FFF2-40B4-BE49-F238E27FC236}">
                    <a16:creationId xmlns:a16="http://schemas.microsoft.com/office/drawing/2014/main" id="{DEC5195B-D04F-604B-90FA-5189AB17B075}"/>
                  </a:ext>
                </a:extLst>
              </p:cNvPr>
              <p:cNvSpPr/>
              <p:nvPr/>
            </p:nvSpPr>
            <p:spPr>
              <a:xfrm>
                <a:off x="7091614" y="4662691"/>
                <a:ext cx="754211" cy="424135"/>
              </a:xfrm>
              <a:prstGeom prst="round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Core</a:t>
                </a:r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249ADAD0-C1C4-7041-81AE-96AD368E5AF1}"/>
                </a:ext>
              </a:extLst>
            </p:cNvPr>
            <p:cNvGrpSpPr/>
            <p:nvPr/>
          </p:nvGrpSpPr>
          <p:grpSpPr>
            <a:xfrm>
              <a:off x="6786829" y="3367756"/>
              <a:ext cx="4258024" cy="182880"/>
              <a:chOff x="7108203" y="3517720"/>
              <a:chExt cx="4258024" cy="182880"/>
            </a:xfrm>
            <a:solidFill>
              <a:schemeClr val="accent5"/>
            </a:solidFill>
          </p:grpSpPr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07B70712-C4D4-F248-96A3-60CCD16E226E}"/>
                  </a:ext>
                </a:extLst>
              </p:cNvPr>
              <p:cNvSpPr/>
              <p:nvPr/>
            </p:nvSpPr>
            <p:spPr>
              <a:xfrm>
                <a:off x="9824965" y="3517720"/>
                <a:ext cx="182880" cy="182880"/>
              </a:xfrm>
              <a:prstGeom prst="ellipse">
                <a:avLst/>
              </a:prstGeom>
              <a:ln/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279A1147-EEF5-5444-B219-C278121C6CBA}"/>
                  </a:ext>
                </a:extLst>
              </p:cNvPr>
              <p:cNvSpPr/>
              <p:nvPr/>
            </p:nvSpPr>
            <p:spPr>
              <a:xfrm>
                <a:off x="11183347" y="3517720"/>
                <a:ext cx="182880" cy="182880"/>
              </a:xfrm>
              <a:prstGeom prst="ellipse">
                <a:avLst/>
              </a:prstGeom>
              <a:ln/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ACC216D3-F0E2-C148-B223-EC0930B5D1EE}"/>
                  </a:ext>
                </a:extLst>
              </p:cNvPr>
              <p:cNvSpPr/>
              <p:nvPr/>
            </p:nvSpPr>
            <p:spPr>
              <a:xfrm>
                <a:off x="7108203" y="3517720"/>
                <a:ext cx="182880" cy="182880"/>
              </a:xfrm>
              <a:prstGeom prst="ellipse">
                <a:avLst/>
              </a:prstGeom>
              <a:ln/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ECA9B07E-F239-3A44-86AC-E026E2FADA19}"/>
                  </a:ext>
                </a:extLst>
              </p:cNvPr>
              <p:cNvSpPr/>
              <p:nvPr/>
            </p:nvSpPr>
            <p:spPr>
              <a:xfrm>
                <a:off x="8466584" y="3517720"/>
                <a:ext cx="182880" cy="182880"/>
              </a:xfrm>
              <a:prstGeom prst="ellipse">
                <a:avLst/>
              </a:prstGeom>
              <a:ln/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6053762F-7CA5-1F47-9072-0A00B23D8229}"/>
                </a:ext>
              </a:extLst>
            </p:cNvPr>
            <p:cNvGrpSpPr/>
            <p:nvPr/>
          </p:nvGrpSpPr>
          <p:grpSpPr>
            <a:xfrm>
              <a:off x="6786829" y="4352238"/>
              <a:ext cx="4258024" cy="182880"/>
              <a:chOff x="7138385" y="4340680"/>
              <a:chExt cx="4258024" cy="182880"/>
            </a:xfrm>
            <a:solidFill>
              <a:schemeClr val="accent5"/>
            </a:solidFill>
          </p:grpSpPr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A6140F57-780B-A14C-A807-61FF40A72CC2}"/>
                  </a:ext>
                </a:extLst>
              </p:cNvPr>
              <p:cNvSpPr/>
              <p:nvPr/>
            </p:nvSpPr>
            <p:spPr>
              <a:xfrm>
                <a:off x="7138385" y="4340680"/>
                <a:ext cx="182880" cy="182880"/>
              </a:xfrm>
              <a:prstGeom prst="ellipse">
                <a:avLst/>
              </a:prstGeom>
              <a:ln/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556858F5-BB91-8947-9E60-D8286DBFA832}"/>
                  </a:ext>
                </a:extLst>
              </p:cNvPr>
              <p:cNvSpPr/>
              <p:nvPr/>
            </p:nvSpPr>
            <p:spPr>
              <a:xfrm>
                <a:off x="9855147" y="4340680"/>
                <a:ext cx="182880" cy="182880"/>
              </a:xfrm>
              <a:prstGeom prst="ellipse">
                <a:avLst/>
              </a:prstGeom>
              <a:ln/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227AAA0D-1977-3F4B-BCDF-64FF6F85DC0E}"/>
                  </a:ext>
                </a:extLst>
              </p:cNvPr>
              <p:cNvSpPr/>
              <p:nvPr/>
            </p:nvSpPr>
            <p:spPr>
              <a:xfrm>
                <a:off x="8496766" y="4340680"/>
                <a:ext cx="182880" cy="182880"/>
              </a:xfrm>
              <a:prstGeom prst="ellipse">
                <a:avLst/>
              </a:prstGeom>
              <a:ln/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0D239211-7716-5441-B351-EFD71C19033F}"/>
                  </a:ext>
                </a:extLst>
              </p:cNvPr>
              <p:cNvSpPr/>
              <p:nvPr/>
            </p:nvSpPr>
            <p:spPr>
              <a:xfrm>
                <a:off x="11213529" y="4340680"/>
                <a:ext cx="182880" cy="182880"/>
              </a:xfrm>
              <a:prstGeom prst="ellipse">
                <a:avLst/>
              </a:prstGeom>
              <a:ln/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3BEA68E1-A6C6-E74F-9A0F-E1CFB8C5E7C9}"/>
                </a:ext>
              </a:extLst>
            </p:cNvPr>
            <p:cNvGrpSpPr/>
            <p:nvPr/>
          </p:nvGrpSpPr>
          <p:grpSpPr>
            <a:xfrm>
              <a:off x="6786829" y="5336720"/>
              <a:ext cx="4258024" cy="182880"/>
              <a:chOff x="7140393" y="5559880"/>
              <a:chExt cx="4258024" cy="182880"/>
            </a:xfrm>
            <a:solidFill>
              <a:schemeClr val="accent5"/>
            </a:solidFill>
          </p:grpSpPr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B68E6C1C-1178-2C41-8483-D121094D28AB}"/>
                  </a:ext>
                </a:extLst>
              </p:cNvPr>
              <p:cNvSpPr/>
              <p:nvPr/>
            </p:nvSpPr>
            <p:spPr>
              <a:xfrm>
                <a:off x="7140393" y="5559880"/>
                <a:ext cx="182880" cy="182880"/>
              </a:xfrm>
              <a:prstGeom prst="ellipse">
                <a:avLst/>
              </a:prstGeom>
              <a:ln/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465DB0A1-8393-F442-9B82-5B8798A215C8}"/>
                  </a:ext>
                </a:extLst>
              </p:cNvPr>
              <p:cNvSpPr/>
              <p:nvPr/>
            </p:nvSpPr>
            <p:spPr>
              <a:xfrm>
                <a:off x="9857155" y="5559880"/>
                <a:ext cx="182880" cy="182880"/>
              </a:xfrm>
              <a:prstGeom prst="ellipse">
                <a:avLst/>
              </a:prstGeom>
              <a:ln/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6EA85C40-FAD4-0B4A-B600-1630A4C84010}"/>
                  </a:ext>
                </a:extLst>
              </p:cNvPr>
              <p:cNvSpPr/>
              <p:nvPr/>
            </p:nvSpPr>
            <p:spPr>
              <a:xfrm>
                <a:off x="8498774" y="5559880"/>
                <a:ext cx="182880" cy="182880"/>
              </a:xfrm>
              <a:prstGeom prst="ellipse">
                <a:avLst/>
              </a:prstGeom>
              <a:ln/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B65859B2-7F86-8347-8820-0F4456B4F5E7}"/>
                  </a:ext>
                </a:extLst>
              </p:cNvPr>
              <p:cNvSpPr/>
              <p:nvPr/>
            </p:nvSpPr>
            <p:spPr>
              <a:xfrm>
                <a:off x="11215537" y="5559880"/>
                <a:ext cx="182880" cy="182880"/>
              </a:xfrm>
              <a:prstGeom prst="ellipse">
                <a:avLst/>
              </a:prstGeom>
              <a:ln/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18CE8494-DB39-1B4D-A794-0540D3111F43}"/>
                </a:ext>
              </a:extLst>
            </p:cNvPr>
            <p:cNvGrpSpPr/>
            <p:nvPr/>
          </p:nvGrpSpPr>
          <p:grpSpPr>
            <a:xfrm>
              <a:off x="6786829" y="2383274"/>
              <a:ext cx="4258024" cy="182880"/>
              <a:chOff x="7108203" y="2606434"/>
              <a:chExt cx="4258024" cy="182880"/>
            </a:xfrm>
            <a:solidFill>
              <a:schemeClr val="accent5"/>
            </a:solidFill>
          </p:grpSpPr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5C00A8D5-9E09-214E-BF3A-B7F59E6C6149}"/>
                  </a:ext>
                </a:extLst>
              </p:cNvPr>
              <p:cNvSpPr/>
              <p:nvPr/>
            </p:nvSpPr>
            <p:spPr>
              <a:xfrm>
                <a:off x="9824965" y="2606434"/>
                <a:ext cx="182880" cy="182880"/>
              </a:xfrm>
              <a:prstGeom prst="ellipse">
                <a:avLst/>
              </a:prstGeom>
              <a:ln/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1C1DC2EC-E0D5-CB49-933B-FBBF44C21530}"/>
                  </a:ext>
                </a:extLst>
              </p:cNvPr>
              <p:cNvSpPr/>
              <p:nvPr/>
            </p:nvSpPr>
            <p:spPr>
              <a:xfrm>
                <a:off x="11183347" y="2606434"/>
                <a:ext cx="182880" cy="182880"/>
              </a:xfrm>
              <a:prstGeom prst="ellipse">
                <a:avLst/>
              </a:prstGeom>
              <a:ln/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F16A342E-2189-1E45-9FFE-CEE45D2006C4}"/>
                  </a:ext>
                </a:extLst>
              </p:cNvPr>
              <p:cNvSpPr/>
              <p:nvPr/>
            </p:nvSpPr>
            <p:spPr>
              <a:xfrm>
                <a:off x="7108203" y="2606434"/>
                <a:ext cx="182880" cy="182880"/>
              </a:xfrm>
              <a:prstGeom prst="ellipse">
                <a:avLst/>
              </a:prstGeom>
              <a:ln/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ECABA7D6-99F2-7C4B-95D2-1D8B4284B812}"/>
                  </a:ext>
                </a:extLst>
              </p:cNvPr>
              <p:cNvSpPr/>
              <p:nvPr/>
            </p:nvSpPr>
            <p:spPr>
              <a:xfrm>
                <a:off x="8466584" y="2606434"/>
                <a:ext cx="182880" cy="182880"/>
              </a:xfrm>
              <a:prstGeom prst="ellipse">
                <a:avLst/>
              </a:prstGeom>
              <a:ln/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EBB96618-7CD8-7C4F-9814-0B2D82E931C4}"/>
                </a:ext>
              </a:extLst>
            </p:cNvPr>
            <p:cNvCxnSpPr>
              <a:cxnSpLocks/>
              <a:stCxn id="71" idx="1"/>
              <a:endCxn id="59" idx="7"/>
            </p:cNvCxnSpPr>
            <p:nvPr/>
          </p:nvCxnSpPr>
          <p:spPr>
            <a:xfrm flipH="1">
              <a:off x="8301308" y="2906740"/>
              <a:ext cx="133963" cy="487798"/>
            </a:xfrm>
            <a:prstGeom prst="line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9E3FD814-C1EA-974A-89A3-4FD17CDE4963}"/>
                </a:ext>
              </a:extLst>
            </p:cNvPr>
            <p:cNvCxnSpPr>
              <a:cxnSpLocks/>
              <a:stCxn id="66" idx="1"/>
              <a:endCxn id="56" idx="7"/>
            </p:cNvCxnSpPr>
            <p:nvPr/>
          </p:nvCxnSpPr>
          <p:spPr>
            <a:xfrm flipH="1">
              <a:off x="9659689" y="2906740"/>
              <a:ext cx="119239" cy="487798"/>
            </a:xfrm>
            <a:prstGeom prst="line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1D060A89-4CFD-4B48-A8FF-F8B274D858DA}"/>
                </a:ext>
              </a:extLst>
            </p:cNvPr>
            <p:cNvCxnSpPr>
              <a:cxnSpLocks/>
              <a:stCxn id="61" idx="1"/>
              <a:endCxn id="57" idx="7"/>
            </p:cNvCxnSpPr>
            <p:nvPr/>
          </p:nvCxnSpPr>
          <p:spPr>
            <a:xfrm flipH="1">
              <a:off x="11018071" y="2906740"/>
              <a:ext cx="104514" cy="487798"/>
            </a:xfrm>
            <a:prstGeom prst="line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68D967C2-B4FE-9043-8E38-12BC9469CCBA}"/>
                </a:ext>
              </a:extLst>
            </p:cNvPr>
            <p:cNvCxnSpPr>
              <a:cxnSpLocks/>
              <a:stCxn id="63" idx="1"/>
              <a:endCxn id="55" idx="7"/>
            </p:cNvCxnSpPr>
            <p:nvPr/>
          </p:nvCxnSpPr>
          <p:spPr>
            <a:xfrm flipH="1">
              <a:off x="11018071" y="3889734"/>
              <a:ext cx="104514" cy="489286"/>
            </a:xfrm>
            <a:prstGeom prst="line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55294F33-960F-7F4C-B29F-490083882FA5}"/>
                </a:ext>
              </a:extLst>
            </p:cNvPr>
            <p:cNvCxnSpPr>
              <a:cxnSpLocks/>
              <a:stCxn id="64" idx="1"/>
              <a:endCxn id="51" idx="7"/>
            </p:cNvCxnSpPr>
            <p:nvPr/>
          </p:nvCxnSpPr>
          <p:spPr>
            <a:xfrm flipH="1">
              <a:off x="11018071" y="4872727"/>
              <a:ext cx="104514" cy="490775"/>
            </a:xfrm>
            <a:prstGeom prst="line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B6C1808E-C3F1-A549-A607-389652D4EE3A}"/>
                </a:ext>
              </a:extLst>
            </p:cNvPr>
            <p:cNvCxnSpPr>
              <a:cxnSpLocks/>
              <a:stCxn id="25" idx="1"/>
              <a:endCxn id="52" idx="7"/>
            </p:cNvCxnSpPr>
            <p:nvPr/>
          </p:nvCxnSpPr>
          <p:spPr>
            <a:xfrm flipH="1">
              <a:off x="6942927" y="3889734"/>
              <a:ext cx="148687" cy="489286"/>
            </a:xfrm>
            <a:prstGeom prst="line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75586992-9A84-2740-88F6-5A77D9BAE342}"/>
                </a:ext>
              </a:extLst>
            </p:cNvPr>
            <p:cNvCxnSpPr>
              <a:cxnSpLocks/>
              <a:stCxn id="73" idx="1"/>
              <a:endCxn id="54" idx="7"/>
            </p:cNvCxnSpPr>
            <p:nvPr/>
          </p:nvCxnSpPr>
          <p:spPr>
            <a:xfrm flipH="1">
              <a:off x="8301308" y="3889734"/>
              <a:ext cx="133963" cy="489286"/>
            </a:xfrm>
            <a:prstGeom prst="line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DC4C4C9C-C15B-6349-BE9D-F3BA95C70FFC}"/>
                </a:ext>
              </a:extLst>
            </p:cNvPr>
            <p:cNvCxnSpPr>
              <a:cxnSpLocks/>
              <a:stCxn id="68" idx="1"/>
              <a:endCxn id="53" idx="7"/>
            </p:cNvCxnSpPr>
            <p:nvPr/>
          </p:nvCxnSpPr>
          <p:spPr>
            <a:xfrm flipH="1">
              <a:off x="9659689" y="3889734"/>
              <a:ext cx="119239" cy="489286"/>
            </a:xfrm>
            <a:prstGeom prst="line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C96964D-7B03-3649-AA2E-5AA1F7D76673}"/>
                </a:ext>
              </a:extLst>
            </p:cNvPr>
            <p:cNvCxnSpPr>
              <a:cxnSpLocks/>
              <a:stCxn id="69" idx="1"/>
              <a:endCxn id="49" idx="7"/>
            </p:cNvCxnSpPr>
            <p:nvPr/>
          </p:nvCxnSpPr>
          <p:spPr>
            <a:xfrm flipH="1">
              <a:off x="9659689" y="4872727"/>
              <a:ext cx="119239" cy="490775"/>
            </a:xfrm>
            <a:prstGeom prst="line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F3DC9D4D-0AD9-F846-9D78-F88F6EA8A81E}"/>
                </a:ext>
              </a:extLst>
            </p:cNvPr>
            <p:cNvCxnSpPr>
              <a:cxnSpLocks/>
              <a:stCxn id="26" idx="1"/>
              <a:endCxn id="48" idx="7"/>
            </p:cNvCxnSpPr>
            <p:nvPr/>
          </p:nvCxnSpPr>
          <p:spPr>
            <a:xfrm flipH="1">
              <a:off x="6942927" y="4872727"/>
              <a:ext cx="148687" cy="490775"/>
            </a:xfrm>
            <a:prstGeom prst="line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0" name="Rounded Rectangle 119">
            <a:extLst>
              <a:ext uri="{FF2B5EF4-FFF2-40B4-BE49-F238E27FC236}">
                <a16:creationId xmlns:a16="http://schemas.microsoft.com/office/drawing/2014/main" id="{AAFB09E3-880A-BA48-9915-19CC19C4EB78}"/>
              </a:ext>
            </a:extLst>
          </p:cNvPr>
          <p:cNvSpPr/>
          <p:nvPr/>
        </p:nvSpPr>
        <p:spPr>
          <a:xfrm>
            <a:off x="8099867" y="5150123"/>
            <a:ext cx="1007360" cy="486032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NIC</a:t>
            </a:r>
          </a:p>
        </p:txBody>
      </p: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C8BF5D72-3851-B043-9CE3-CA4782C18C6B}"/>
              </a:ext>
            </a:extLst>
          </p:cNvPr>
          <p:cNvCxnSpPr>
            <a:cxnSpLocks/>
            <a:stCxn id="74" idx="1"/>
            <a:endCxn id="50" idx="7"/>
          </p:cNvCxnSpPr>
          <p:nvPr/>
        </p:nvCxnSpPr>
        <p:spPr>
          <a:xfrm flipH="1">
            <a:off x="7996508" y="4330759"/>
            <a:ext cx="133963" cy="490775"/>
          </a:xfrm>
          <a:prstGeom prst="lin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BDE78642-F79D-3A41-9739-2548E2AEDA7A}"/>
              </a:ext>
            </a:extLst>
          </p:cNvPr>
          <p:cNvCxnSpPr>
            <a:cxnSpLocks/>
            <a:stCxn id="50" idx="5"/>
            <a:endCxn id="120" idx="1"/>
          </p:cNvCxnSpPr>
          <p:nvPr/>
        </p:nvCxnSpPr>
        <p:spPr>
          <a:xfrm>
            <a:off x="7996508" y="4950850"/>
            <a:ext cx="103359" cy="442289"/>
          </a:xfrm>
          <a:prstGeom prst="lin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626FABA7-150E-8E49-9C57-2CE55F95281F}"/>
              </a:ext>
            </a:extLst>
          </p:cNvPr>
          <p:cNvCxnSpPr>
            <a:cxnSpLocks/>
            <a:stCxn id="106" idx="4"/>
            <a:endCxn id="120" idx="1"/>
          </p:cNvCxnSpPr>
          <p:nvPr/>
        </p:nvCxnSpPr>
        <p:spPr>
          <a:xfrm>
            <a:off x="7779450" y="4825232"/>
            <a:ext cx="320417" cy="5679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569995A2-83FA-9743-B97F-47E64E107AB8}"/>
              </a:ext>
            </a:extLst>
          </p:cNvPr>
          <p:cNvCxnSpPr>
            <a:cxnSpLocks/>
            <a:stCxn id="120" idx="3"/>
          </p:cNvCxnSpPr>
          <p:nvPr/>
        </p:nvCxnSpPr>
        <p:spPr>
          <a:xfrm>
            <a:off x="9107227" y="5393139"/>
            <a:ext cx="531043" cy="0"/>
          </a:xfrm>
          <a:prstGeom prst="line">
            <a:avLst/>
          </a:prstGeom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25" name="TextBox 124">
            <a:extLst>
              <a:ext uri="{FF2B5EF4-FFF2-40B4-BE49-F238E27FC236}">
                <a16:creationId xmlns:a16="http://schemas.microsoft.com/office/drawing/2014/main" id="{D097FEC7-26DB-8848-8AAA-FB874E62B8CB}"/>
              </a:ext>
            </a:extLst>
          </p:cNvPr>
          <p:cNvSpPr txBox="1"/>
          <p:nvPr/>
        </p:nvSpPr>
        <p:spPr>
          <a:xfrm>
            <a:off x="9609821" y="5225109"/>
            <a:ext cx="1894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Interconnect</a:t>
            </a:r>
          </a:p>
        </p:txBody>
      </p:sp>
    </p:spTree>
    <p:extLst>
      <p:ext uri="{BB962C8B-B14F-4D97-AF65-F5344CB8AC3E}">
        <p14:creationId xmlns:p14="http://schemas.microsoft.com/office/powerpoint/2010/main" val="128858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4"/>
                </a:solidFill>
              </a:rPr>
              <a:t>Ember: </a:t>
            </a:r>
            <a:r>
              <a:rPr lang="en-US" dirty="0"/>
              <a:t>Network Traffic Generator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Light-weight endpoint for modeling network traffic</a:t>
            </a:r>
          </a:p>
          <a:p>
            <a:pPr lvl="1"/>
            <a:r>
              <a:rPr lang="en-US" dirty="0"/>
              <a:t>Enables large-scale simulation of networks where detailed modeling of endpoints would be expensive</a:t>
            </a:r>
          </a:p>
          <a:p>
            <a:pPr lvl="1"/>
            <a:endParaRPr lang="en-US" sz="1200" dirty="0"/>
          </a:p>
          <a:p>
            <a:r>
              <a:rPr lang="en-US" dirty="0"/>
              <a:t>Packages patterns as </a:t>
            </a:r>
            <a:r>
              <a:rPr lang="en-US" i="1" dirty="0"/>
              <a:t>motifs</a:t>
            </a:r>
            <a:endParaRPr lang="en-US" dirty="0"/>
          </a:p>
          <a:p>
            <a:pPr lvl="1"/>
            <a:r>
              <a:rPr lang="en-US" dirty="0"/>
              <a:t>Can encode a high level of complexity in the patterns</a:t>
            </a:r>
          </a:p>
          <a:p>
            <a:pPr lvl="1"/>
            <a:r>
              <a:rPr lang="en-US" dirty="0"/>
              <a:t>Generic method for users to extend SST with additional communication patterns</a:t>
            </a:r>
          </a:p>
          <a:p>
            <a:pPr lvl="1"/>
            <a:endParaRPr lang="en-US" sz="1200" dirty="0"/>
          </a:p>
          <a:p>
            <a:r>
              <a:rPr lang="en-US" dirty="0"/>
              <a:t>Intended to be a driver for the Hermes, Firefly, and Merlin communication modeling stack</a:t>
            </a:r>
          </a:p>
          <a:p>
            <a:pPr lvl="1"/>
            <a:r>
              <a:rPr lang="en-US" dirty="0"/>
              <a:t>Uses Hermes message API to create communications</a:t>
            </a:r>
          </a:p>
          <a:p>
            <a:pPr lvl="1"/>
            <a:r>
              <a:rPr lang="en-US" dirty="0"/>
              <a:t>Abstracted from low-level, allowing modular reuse of additional hardware models</a:t>
            </a:r>
          </a:p>
        </p:txBody>
      </p:sp>
      <p:sp>
        <p:nvSpPr>
          <p:cNvPr id="5" name="Snip and Round Single Corner Rectangle 4">
            <a:extLst>
              <a:ext uri="{FF2B5EF4-FFF2-40B4-BE49-F238E27FC236}">
                <a16:creationId xmlns:a16="http://schemas.microsoft.com/office/drawing/2014/main" id="{F00F0C85-A6A6-3D4A-86F7-CE00C872CD9D}"/>
              </a:ext>
            </a:extLst>
          </p:cNvPr>
          <p:cNvSpPr/>
          <p:nvPr/>
        </p:nvSpPr>
        <p:spPr>
          <a:xfrm>
            <a:off x="719743" y="6501508"/>
            <a:ext cx="1311352" cy="393699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Processor</a:t>
            </a:r>
          </a:p>
        </p:txBody>
      </p:sp>
      <p:sp>
        <p:nvSpPr>
          <p:cNvPr id="7" name="Snip and Round Single Corner Rectangle 6">
            <a:extLst>
              <a:ext uri="{FF2B5EF4-FFF2-40B4-BE49-F238E27FC236}">
                <a16:creationId xmlns:a16="http://schemas.microsoft.com/office/drawing/2014/main" id="{6FA0BE36-BB0A-2049-92A0-B13999B721D8}"/>
              </a:ext>
            </a:extLst>
          </p:cNvPr>
          <p:cNvSpPr/>
          <p:nvPr/>
        </p:nvSpPr>
        <p:spPr>
          <a:xfrm>
            <a:off x="2031095" y="6501508"/>
            <a:ext cx="1311352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Memory</a:t>
            </a:r>
          </a:p>
        </p:txBody>
      </p:sp>
      <p:sp>
        <p:nvSpPr>
          <p:cNvPr id="8" name="Snip and Round Single Corner Rectangle 7">
            <a:extLst>
              <a:ext uri="{FF2B5EF4-FFF2-40B4-BE49-F238E27FC236}">
                <a16:creationId xmlns:a16="http://schemas.microsoft.com/office/drawing/2014/main" id="{E8385317-DD2D-F540-9EBA-62DB13542DC8}"/>
              </a:ext>
            </a:extLst>
          </p:cNvPr>
          <p:cNvSpPr/>
          <p:nvPr/>
        </p:nvSpPr>
        <p:spPr>
          <a:xfrm>
            <a:off x="3342446" y="6501508"/>
            <a:ext cx="1860363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Network/NoC</a:t>
            </a:r>
          </a:p>
        </p:txBody>
      </p:sp>
      <p:sp>
        <p:nvSpPr>
          <p:cNvPr id="9" name="Snip and Round Single Corner Rectangle 8">
            <a:extLst>
              <a:ext uri="{FF2B5EF4-FFF2-40B4-BE49-F238E27FC236}">
                <a16:creationId xmlns:a16="http://schemas.microsoft.com/office/drawing/2014/main" id="{EAAD5372-A61B-0343-83D8-FFB3FAAECEFE}"/>
              </a:ext>
            </a:extLst>
          </p:cNvPr>
          <p:cNvSpPr/>
          <p:nvPr/>
        </p:nvSpPr>
        <p:spPr>
          <a:xfrm>
            <a:off x="5202809" y="6275294"/>
            <a:ext cx="1860363" cy="619914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Network driver</a:t>
            </a:r>
          </a:p>
        </p:txBody>
      </p:sp>
      <p:sp>
        <p:nvSpPr>
          <p:cNvPr id="10" name="Snip and Round Single Corner Rectangle 9">
            <a:extLst>
              <a:ext uri="{FF2B5EF4-FFF2-40B4-BE49-F238E27FC236}">
                <a16:creationId xmlns:a16="http://schemas.microsoft.com/office/drawing/2014/main" id="{15F50F1D-2F49-EA45-A186-D7D80E5BD1A9}"/>
              </a:ext>
            </a:extLst>
          </p:cNvPr>
          <p:cNvSpPr/>
          <p:nvPr/>
        </p:nvSpPr>
        <p:spPr>
          <a:xfrm>
            <a:off x="7060160" y="6501508"/>
            <a:ext cx="1031811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Other</a:t>
            </a:r>
          </a:p>
        </p:txBody>
      </p:sp>
    </p:spTree>
    <p:extLst>
      <p:ext uri="{BB962C8B-B14F-4D97-AF65-F5344CB8AC3E}">
        <p14:creationId xmlns:p14="http://schemas.microsoft.com/office/powerpoint/2010/main" val="3791172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4"/>
                </a:solidFill>
              </a:rPr>
              <a:t>Ember: </a:t>
            </a:r>
            <a:r>
              <a:rPr lang="en-US" dirty="0"/>
              <a:t>Overview</a:t>
            </a:r>
          </a:p>
        </p:txBody>
      </p:sp>
      <p:sp>
        <p:nvSpPr>
          <p:cNvPr id="20" name="Slide Number Placeholder 1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5" name="Shape 176"/>
          <p:cNvSpPr/>
          <p:nvPr/>
        </p:nvSpPr>
        <p:spPr>
          <a:xfrm>
            <a:off x="3748637" y="2042476"/>
            <a:ext cx="647613" cy="553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lvl="0" algn="ctr"/>
            <a:r>
              <a:rPr dirty="0"/>
              <a:t>User</a:t>
            </a:r>
          </a:p>
          <a:p>
            <a:pPr lvl="0" algn="ctr"/>
            <a:r>
              <a:rPr dirty="0"/>
              <a:t>Binary</a:t>
            </a:r>
          </a:p>
        </p:txBody>
      </p:sp>
      <p:sp>
        <p:nvSpPr>
          <p:cNvPr id="6" name="Shape 177"/>
          <p:cNvSpPr/>
          <p:nvPr/>
        </p:nvSpPr>
        <p:spPr>
          <a:xfrm>
            <a:off x="2217395" y="1985799"/>
            <a:ext cx="2290083" cy="808373"/>
          </a:xfrm>
          <a:prstGeom prst="roundRect">
            <a:avLst>
              <a:gd name="adj" fmla="val 23566"/>
            </a:avLst>
          </a:prstGeom>
          <a:gradFill>
            <a:gsLst>
              <a:gs pos="0">
                <a:srgbClr val="730E00"/>
              </a:gs>
              <a:gs pos="100000">
                <a:srgbClr val="DAA9A9"/>
              </a:gs>
            </a:gsLst>
            <a:lin ang="16200000"/>
          </a:gradFill>
          <a:ln>
            <a:solidFill>
              <a:srgbClr val="AA0000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 dirty="0"/>
              <a:t>Ember Engine</a:t>
            </a:r>
          </a:p>
        </p:txBody>
      </p:sp>
      <p:sp>
        <p:nvSpPr>
          <p:cNvPr id="7" name="Shape 178"/>
          <p:cNvSpPr/>
          <p:nvPr/>
        </p:nvSpPr>
        <p:spPr>
          <a:xfrm>
            <a:off x="2217395" y="3065049"/>
            <a:ext cx="2290083" cy="547737"/>
          </a:xfrm>
          <a:prstGeom prst="roundRect">
            <a:avLst>
              <a:gd name="adj" fmla="val 34780"/>
            </a:avLst>
          </a:prstGeom>
          <a:gradFill>
            <a:gsLst>
              <a:gs pos="0">
                <a:srgbClr val="042F6C"/>
              </a:gs>
              <a:gs pos="100000">
                <a:srgbClr val="AFB6CF"/>
              </a:gs>
            </a:gsLst>
            <a:lin ang="16200000"/>
          </a:gradFill>
          <a:ln>
            <a:solidFill>
              <a:srgbClr val="0E3060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 dirty="0"/>
              <a:t>Hermes API</a:t>
            </a:r>
          </a:p>
        </p:txBody>
      </p:sp>
      <p:sp>
        <p:nvSpPr>
          <p:cNvPr id="8" name="Shape 179"/>
          <p:cNvSpPr/>
          <p:nvPr/>
        </p:nvSpPr>
        <p:spPr>
          <a:xfrm>
            <a:off x="2177183" y="4031437"/>
            <a:ext cx="2290084" cy="547737"/>
          </a:xfrm>
          <a:prstGeom prst="roundRect">
            <a:avLst>
              <a:gd name="adj" fmla="val 34780"/>
            </a:avLst>
          </a:prstGeom>
          <a:gradFill>
            <a:gsLst>
              <a:gs pos="0">
                <a:srgbClr val="042F6C"/>
              </a:gs>
              <a:gs pos="100000">
                <a:srgbClr val="AFB6CF"/>
              </a:gs>
            </a:gsLst>
            <a:lin ang="16200000"/>
          </a:gradFill>
          <a:ln>
            <a:solidFill>
              <a:srgbClr val="0E3060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 dirty="0"/>
              <a:t>Firefly</a:t>
            </a:r>
          </a:p>
        </p:txBody>
      </p:sp>
      <p:sp>
        <p:nvSpPr>
          <p:cNvPr id="9" name="Shape 180"/>
          <p:cNvSpPr/>
          <p:nvPr/>
        </p:nvSpPr>
        <p:spPr>
          <a:xfrm>
            <a:off x="2177183" y="5203174"/>
            <a:ext cx="2290084" cy="547737"/>
          </a:xfrm>
          <a:prstGeom prst="roundRect">
            <a:avLst>
              <a:gd name="adj" fmla="val 34780"/>
            </a:avLst>
          </a:prstGeom>
          <a:gradFill>
            <a:gsLst>
              <a:gs pos="0">
                <a:srgbClr val="042F6C"/>
              </a:gs>
              <a:gs pos="100000">
                <a:srgbClr val="AFB6CF"/>
              </a:gs>
            </a:gsLst>
            <a:lin ang="16200000"/>
          </a:gradFill>
          <a:ln>
            <a:solidFill>
              <a:srgbClr val="0E3060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 dirty="0"/>
              <a:t>Merlin Network</a:t>
            </a:r>
          </a:p>
        </p:txBody>
      </p:sp>
      <p:sp>
        <p:nvSpPr>
          <p:cNvPr id="10" name="Shape 181"/>
          <p:cNvSpPr/>
          <p:nvPr/>
        </p:nvSpPr>
        <p:spPr>
          <a:xfrm>
            <a:off x="2217395" y="1336626"/>
            <a:ext cx="2290083" cy="808373"/>
          </a:xfrm>
          <a:prstGeom prst="roundRect">
            <a:avLst>
              <a:gd name="adj" fmla="val 23566"/>
            </a:avLst>
          </a:prstGeom>
          <a:gradFill>
            <a:gsLst>
              <a:gs pos="0">
                <a:srgbClr val="730E00"/>
              </a:gs>
              <a:gs pos="100000">
                <a:srgbClr val="DAA9A9"/>
              </a:gs>
            </a:gsLst>
            <a:lin ang="16200000"/>
          </a:gradFill>
          <a:ln>
            <a:solidFill>
              <a:srgbClr val="AA0000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 dirty="0"/>
              <a:t>Ember Motif</a:t>
            </a:r>
          </a:p>
        </p:txBody>
      </p:sp>
      <p:sp>
        <p:nvSpPr>
          <p:cNvPr id="11" name="Shape 182"/>
          <p:cNvSpPr/>
          <p:nvPr/>
        </p:nvSpPr>
        <p:spPr>
          <a:xfrm rot="16200000">
            <a:off x="3088188" y="2701489"/>
            <a:ext cx="468075" cy="387529"/>
          </a:xfrm>
          <a:prstGeom prst="leftRightArrow">
            <a:avLst>
              <a:gd name="adj1" fmla="val 33997"/>
              <a:gd name="adj2" fmla="val 39660"/>
            </a:avLst>
          </a:prstGeom>
          <a:gradFill>
            <a:gsLst>
              <a:gs pos="0">
                <a:srgbClr val="730E00"/>
              </a:gs>
              <a:gs pos="100000">
                <a:srgbClr val="DAA9A9"/>
              </a:gs>
            </a:gsLst>
            <a:lin ang="16200000"/>
          </a:gradFill>
          <a:ln>
            <a:solidFill>
              <a:srgbClr val="AA0000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lvl="0">
              <a:defRPr>
                <a:solidFill>
                  <a:srgbClr val="FFFFFF"/>
                </a:solidFill>
              </a:defRPr>
            </a:pPr>
            <a:endParaRPr dirty="0"/>
          </a:p>
        </p:txBody>
      </p:sp>
      <p:sp>
        <p:nvSpPr>
          <p:cNvPr id="12" name="Shape 183"/>
          <p:cNvSpPr/>
          <p:nvPr/>
        </p:nvSpPr>
        <p:spPr>
          <a:xfrm rot="16200000">
            <a:off x="3088188" y="3626265"/>
            <a:ext cx="468075" cy="387529"/>
          </a:xfrm>
          <a:prstGeom prst="leftRightArrow">
            <a:avLst>
              <a:gd name="adj1" fmla="val 33997"/>
              <a:gd name="adj2" fmla="val 39660"/>
            </a:avLst>
          </a:prstGeom>
          <a:gradFill>
            <a:gsLst>
              <a:gs pos="0">
                <a:srgbClr val="730E00"/>
              </a:gs>
              <a:gs pos="100000">
                <a:srgbClr val="DAA9A9"/>
              </a:gs>
            </a:gsLst>
            <a:lin ang="16200000"/>
          </a:gradFill>
          <a:ln>
            <a:solidFill>
              <a:srgbClr val="AA0000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>
                <a:solidFill>
                  <a:srgbClr val="FFFFFF"/>
                </a:solidFill>
              </a:defRPr>
            </a:pPr>
            <a:endParaRPr dirty="0"/>
          </a:p>
        </p:txBody>
      </p:sp>
      <p:sp>
        <p:nvSpPr>
          <p:cNvPr id="13" name="Shape 184"/>
          <p:cNvSpPr/>
          <p:nvPr/>
        </p:nvSpPr>
        <p:spPr>
          <a:xfrm rot="16200000">
            <a:off x="2917007" y="4717668"/>
            <a:ext cx="810436" cy="387528"/>
          </a:xfrm>
          <a:prstGeom prst="leftRightArrow">
            <a:avLst>
              <a:gd name="adj1" fmla="val 33997"/>
              <a:gd name="adj2" fmla="val 39660"/>
            </a:avLst>
          </a:prstGeom>
          <a:gradFill>
            <a:gsLst>
              <a:gs pos="0">
                <a:srgbClr val="730E00"/>
              </a:gs>
              <a:gs pos="100000">
                <a:srgbClr val="DAA9A9"/>
              </a:gs>
            </a:gsLst>
            <a:lin ang="16200000"/>
          </a:gradFill>
          <a:ln>
            <a:solidFill>
              <a:srgbClr val="AA0000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>
                <a:solidFill>
                  <a:srgbClr val="FFFFFF"/>
                </a:solidFill>
              </a:defRPr>
            </a:pPr>
            <a:endParaRPr dirty="0"/>
          </a:p>
        </p:txBody>
      </p:sp>
      <p:sp>
        <p:nvSpPr>
          <p:cNvPr id="14" name="Shape 185"/>
          <p:cNvSpPr/>
          <p:nvPr/>
        </p:nvSpPr>
        <p:spPr>
          <a:xfrm>
            <a:off x="5262806" y="3034577"/>
            <a:ext cx="2962091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lvl="0"/>
            <a:r>
              <a:rPr b="1" dirty="0"/>
              <a:t>Message Passing Semantics</a:t>
            </a:r>
          </a:p>
          <a:p>
            <a:pPr lvl="0"/>
            <a:r>
              <a:rPr dirty="0"/>
              <a:t>Collectives, Matching</a:t>
            </a:r>
            <a:r>
              <a:rPr lang="en-US" dirty="0"/>
              <a:t>,</a:t>
            </a:r>
            <a:r>
              <a:rPr dirty="0"/>
              <a:t> etc</a:t>
            </a:r>
            <a:r>
              <a:rPr lang="en-US" dirty="0"/>
              <a:t>.</a:t>
            </a:r>
            <a:endParaRPr dirty="0"/>
          </a:p>
        </p:txBody>
      </p:sp>
      <p:sp>
        <p:nvSpPr>
          <p:cNvPr id="15" name="Shape 186"/>
          <p:cNvSpPr/>
          <p:nvPr/>
        </p:nvSpPr>
        <p:spPr>
          <a:xfrm>
            <a:off x="5262806" y="3991999"/>
            <a:ext cx="5076711" cy="553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lvl="0"/>
            <a:r>
              <a:rPr b="1" dirty="0"/>
              <a:t>Packetization and Byte Movement Engine</a:t>
            </a:r>
          </a:p>
          <a:p>
            <a:pPr lvl="0"/>
            <a:r>
              <a:rPr dirty="0"/>
              <a:t>Generates packets and coordinates with network</a:t>
            </a:r>
          </a:p>
        </p:txBody>
      </p:sp>
      <p:sp>
        <p:nvSpPr>
          <p:cNvPr id="16" name="Shape 187"/>
          <p:cNvSpPr/>
          <p:nvPr/>
        </p:nvSpPr>
        <p:spPr>
          <a:xfrm>
            <a:off x="5262805" y="5168909"/>
            <a:ext cx="4222310" cy="553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lvl="0"/>
            <a:r>
              <a:rPr b="1" dirty="0"/>
              <a:t>Flit Level Movement, Routing, Delivery</a:t>
            </a:r>
          </a:p>
          <a:p>
            <a:pPr lvl="0"/>
            <a:r>
              <a:rPr dirty="0"/>
              <a:t>Moves flits across network, timing</a:t>
            </a:r>
            <a:r>
              <a:rPr lang="en-US" dirty="0"/>
              <a:t>,</a:t>
            </a:r>
            <a:r>
              <a:rPr dirty="0"/>
              <a:t> etc</a:t>
            </a:r>
            <a:r>
              <a:rPr lang="en-US" dirty="0"/>
              <a:t>.</a:t>
            </a:r>
            <a:endParaRPr dirty="0"/>
          </a:p>
        </p:txBody>
      </p:sp>
      <p:sp>
        <p:nvSpPr>
          <p:cNvPr id="17" name="Shape 188"/>
          <p:cNvSpPr/>
          <p:nvPr/>
        </p:nvSpPr>
        <p:spPr>
          <a:xfrm>
            <a:off x="5262805" y="2149760"/>
            <a:ext cx="4448334" cy="553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lvl="0"/>
            <a:r>
              <a:rPr b="1" dirty="0"/>
              <a:t>Event to Message Call, Motif Management</a:t>
            </a:r>
          </a:p>
          <a:p>
            <a:pPr lvl="0"/>
            <a:r>
              <a:rPr dirty="0"/>
              <a:t>Handles the tracking of the motif</a:t>
            </a:r>
          </a:p>
        </p:txBody>
      </p:sp>
      <p:sp>
        <p:nvSpPr>
          <p:cNvPr id="18" name="Shape 189"/>
          <p:cNvSpPr/>
          <p:nvPr/>
        </p:nvSpPr>
        <p:spPr>
          <a:xfrm>
            <a:off x="5262806" y="1331737"/>
            <a:ext cx="4839851" cy="553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lvl="0"/>
            <a:r>
              <a:rPr b="1" dirty="0"/>
              <a:t>High Level Communication Pattern and Logic</a:t>
            </a:r>
          </a:p>
          <a:p>
            <a:pPr lvl="0"/>
            <a:r>
              <a:rPr dirty="0"/>
              <a:t>Generates communication events</a:t>
            </a:r>
          </a:p>
        </p:txBody>
      </p:sp>
      <p:sp>
        <p:nvSpPr>
          <p:cNvPr id="19" name="Snip and Round Single Corner Rectangle 18">
            <a:extLst>
              <a:ext uri="{FF2B5EF4-FFF2-40B4-BE49-F238E27FC236}">
                <a16:creationId xmlns:a16="http://schemas.microsoft.com/office/drawing/2014/main" id="{70D9EADE-94CE-A744-B8B9-9A95CFAB1BB0}"/>
              </a:ext>
            </a:extLst>
          </p:cNvPr>
          <p:cNvSpPr/>
          <p:nvPr/>
        </p:nvSpPr>
        <p:spPr>
          <a:xfrm>
            <a:off x="719743" y="6501508"/>
            <a:ext cx="1311352" cy="393699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Processor</a:t>
            </a:r>
          </a:p>
        </p:txBody>
      </p:sp>
      <p:sp>
        <p:nvSpPr>
          <p:cNvPr id="21" name="Snip and Round Single Corner Rectangle 20">
            <a:extLst>
              <a:ext uri="{FF2B5EF4-FFF2-40B4-BE49-F238E27FC236}">
                <a16:creationId xmlns:a16="http://schemas.microsoft.com/office/drawing/2014/main" id="{6433B537-BDD2-144A-878D-9F3A1C761AF4}"/>
              </a:ext>
            </a:extLst>
          </p:cNvPr>
          <p:cNvSpPr/>
          <p:nvPr/>
        </p:nvSpPr>
        <p:spPr>
          <a:xfrm>
            <a:off x="2031095" y="6501508"/>
            <a:ext cx="1311352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Memory</a:t>
            </a:r>
          </a:p>
        </p:txBody>
      </p:sp>
      <p:sp>
        <p:nvSpPr>
          <p:cNvPr id="22" name="Snip and Round Single Corner Rectangle 21">
            <a:extLst>
              <a:ext uri="{FF2B5EF4-FFF2-40B4-BE49-F238E27FC236}">
                <a16:creationId xmlns:a16="http://schemas.microsoft.com/office/drawing/2014/main" id="{9F6C3BD8-E8F6-8849-9B42-824DDE9A866E}"/>
              </a:ext>
            </a:extLst>
          </p:cNvPr>
          <p:cNvSpPr/>
          <p:nvPr/>
        </p:nvSpPr>
        <p:spPr>
          <a:xfrm>
            <a:off x="3342446" y="6501508"/>
            <a:ext cx="1860363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Network/NoC</a:t>
            </a:r>
          </a:p>
        </p:txBody>
      </p:sp>
      <p:sp>
        <p:nvSpPr>
          <p:cNvPr id="23" name="Snip and Round Single Corner Rectangle 22">
            <a:extLst>
              <a:ext uri="{FF2B5EF4-FFF2-40B4-BE49-F238E27FC236}">
                <a16:creationId xmlns:a16="http://schemas.microsoft.com/office/drawing/2014/main" id="{02807CE6-689C-4745-BEF1-1717881950B2}"/>
              </a:ext>
            </a:extLst>
          </p:cNvPr>
          <p:cNvSpPr/>
          <p:nvPr/>
        </p:nvSpPr>
        <p:spPr>
          <a:xfrm>
            <a:off x="5202809" y="6275294"/>
            <a:ext cx="1860363" cy="619914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Network driver</a:t>
            </a:r>
          </a:p>
        </p:txBody>
      </p:sp>
      <p:sp>
        <p:nvSpPr>
          <p:cNvPr id="24" name="Snip and Round Single Corner Rectangle 23">
            <a:extLst>
              <a:ext uri="{FF2B5EF4-FFF2-40B4-BE49-F238E27FC236}">
                <a16:creationId xmlns:a16="http://schemas.microsoft.com/office/drawing/2014/main" id="{975CAAFF-1572-1A43-A363-26DB05E2770D}"/>
              </a:ext>
            </a:extLst>
          </p:cNvPr>
          <p:cNvSpPr/>
          <p:nvPr/>
        </p:nvSpPr>
        <p:spPr>
          <a:xfrm>
            <a:off x="7060160" y="6501508"/>
            <a:ext cx="1031811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Other</a:t>
            </a:r>
          </a:p>
        </p:txBody>
      </p:sp>
    </p:spTree>
    <p:extLst>
      <p:ext uri="{BB962C8B-B14F-4D97-AF65-F5344CB8AC3E}">
        <p14:creationId xmlns:p14="http://schemas.microsoft.com/office/powerpoint/2010/main" val="1341908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4"/>
                </a:solidFill>
              </a:rPr>
              <a:t>Ember: </a:t>
            </a:r>
            <a:r>
              <a:rPr lang="en-US" dirty="0"/>
              <a:t>Motifs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Motifs are lightweight patterns of communication</a:t>
            </a:r>
          </a:p>
          <a:p>
            <a:pPr lvl="1"/>
            <a:r>
              <a:rPr lang="en-US" dirty="0"/>
              <a:t>Tend to have very small state</a:t>
            </a:r>
          </a:p>
          <a:p>
            <a:pPr lvl="1"/>
            <a:r>
              <a:rPr lang="en-US" dirty="0"/>
              <a:t>Extracted from parent applications</a:t>
            </a:r>
          </a:p>
          <a:p>
            <a:pPr lvl="1"/>
            <a:r>
              <a:rPr lang="en-US" dirty="0"/>
              <a:t>Models as an MPI program (serial flow of control)</a:t>
            </a:r>
          </a:p>
          <a:p>
            <a:pPr lvl="2"/>
            <a:r>
              <a:rPr lang="en-US" dirty="0"/>
              <a:t>Many motifs acting in the simulation create the parallel behavior</a:t>
            </a:r>
          </a:p>
          <a:p>
            <a:endParaRPr lang="en-US" sz="1200" dirty="0"/>
          </a:p>
          <a:p>
            <a:r>
              <a:rPr lang="en-US" dirty="0"/>
              <a:t>Example motifs</a:t>
            </a:r>
          </a:p>
          <a:p>
            <a:pPr lvl="1"/>
            <a:r>
              <a:rPr lang="en-US" dirty="0"/>
              <a:t>Halo exchanges (1, 2, and 3D)</a:t>
            </a:r>
          </a:p>
          <a:p>
            <a:pPr lvl="1"/>
            <a:r>
              <a:rPr lang="en-US" dirty="0"/>
              <a:t>MPI collections – reductions, all-reduce, gather, barrier</a:t>
            </a:r>
          </a:p>
          <a:p>
            <a:pPr lvl="1"/>
            <a:r>
              <a:rPr lang="en-US" dirty="0"/>
              <a:t>Communication sweeping (Sweep3D, LU, etc.)</a:t>
            </a:r>
          </a:p>
        </p:txBody>
      </p:sp>
      <p:sp>
        <p:nvSpPr>
          <p:cNvPr id="5" name="Snip and Round Single Corner Rectangle 4">
            <a:extLst>
              <a:ext uri="{FF2B5EF4-FFF2-40B4-BE49-F238E27FC236}">
                <a16:creationId xmlns:a16="http://schemas.microsoft.com/office/drawing/2014/main" id="{DF8A2AD6-BCB4-4B43-A9B1-C086393FC7C8}"/>
              </a:ext>
            </a:extLst>
          </p:cNvPr>
          <p:cNvSpPr/>
          <p:nvPr/>
        </p:nvSpPr>
        <p:spPr>
          <a:xfrm>
            <a:off x="719743" y="6501508"/>
            <a:ext cx="1311352" cy="393699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Processor</a:t>
            </a:r>
          </a:p>
        </p:txBody>
      </p:sp>
      <p:sp>
        <p:nvSpPr>
          <p:cNvPr id="7" name="Snip and Round Single Corner Rectangle 6">
            <a:extLst>
              <a:ext uri="{FF2B5EF4-FFF2-40B4-BE49-F238E27FC236}">
                <a16:creationId xmlns:a16="http://schemas.microsoft.com/office/drawing/2014/main" id="{AF2FF913-BBF2-EF4B-B3D0-C2DC08408ACA}"/>
              </a:ext>
            </a:extLst>
          </p:cNvPr>
          <p:cNvSpPr/>
          <p:nvPr/>
        </p:nvSpPr>
        <p:spPr>
          <a:xfrm>
            <a:off x="2031095" y="6501508"/>
            <a:ext cx="1311352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Memory</a:t>
            </a:r>
          </a:p>
        </p:txBody>
      </p:sp>
      <p:sp>
        <p:nvSpPr>
          <p:cNvPr id="8" name="Snip and Round Single Corner Rectangle 7">
            <a:extLst>
              <a:ext uri="{FF2B5EF4-FFF2-40B4-BE49-F238E27FC236}">
                <a16:creationId xmlns:a16="http://schemas.microsoft.com/office/drawing/2014/main" id="{B86B1D8F-D1E7-664E-831F-4104201C552F}"/>
              </a:ext>
            </a:extLst>
          </p:cNvPr>
          <p:cNvSpPr/>
          <p:nvPr/>
        </p:nvSpPr>
        <p:spPr>
          <a:xfrm>
            <a:off x="3342446" y="6501508"/>
            <a:ext cx="1860363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Network/NoC</a:t>
            </a:r>
          </a:p>
        </p:txBody>
      </p:sp>
      <p:sp>
        <p:nvSpPr>
          <p:cNvPr id="9" name="Snip and Round Single Corner Rectangle 8">
            <a:extLst>
              <a:ext uri="{FF2B5EF4-FFF2-40B4-BE49-F238E27FC236}">
                <a16:creationId xmlns:a16="http://schemas.microsoft.com/office/drawing/2014/main" id="{A1B4827B-1DC2-A644-8270-A95830D3988C}"/>
              </a:ext>
            </a:extLst>
          </p:cNvPr>
          <p:cNvSpPr/>
          <p:nvPr/>
        </p:nvSpPr>
        <p:spPr>
          <a:xfrm>
            <a:off x="5202809" y="6275294"/>
            <a:ext cx="1860363" cy="619914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Network driver</a:t>
            </a:r>
          </a:p>
        </p:txBody>
      </p:sp>
      <p:sp>
        <p:nvSpPr>
          <p:cNvPr id="10" name="Snip and Round Single Corner Rectangle 9">
            <a:extLst>
              <a:ext uri="{FF2B5EF4-FFF2-40B4-BE49-F238E27FC236}">
                <a16:creationId xmlns:a16="http://schemas.microsoft.com/office/drawing/2014/main" id="{DB5C6D06-653B-AA48-9669-F11E32CC4B9A}"/>
              </a:ext>
            </a:extLst>
          </p:cNvPr>
          <p:cNvSpPr/>
          <p:nvPr/>
        </p:nvSpPr>
        <p:spPr>
          <a:xfrm>
            <a:off x="7060160" y="6501508"/>
            <a:ext cx="1031811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Other</a:t>
            </a:r>
          </a:p>
        </p:txBody>
      </p:sp>
    </p:spTree>
    <p:extLst>
      <p:ext uri="{BB962C8B-B14F-4D97-AF65-F5344CB8AC3E}">
        <p14:creationId xmlns:p14="http://schemas.microsoft.com/office/powerpoint/2010/main" val="3089830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4"/>
                </a:solidFill>
              </a:rPr>
              <a:t>Ember: </a:t>
            </a:r>
            <a:r>
              <a:rPr lang="en-US" dirty="0"/>
              <a:t>Motifs (continued)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The EmberEngine creates and manages the motif</a:t>
            </a:r>
          </a:p>
          <a:p>
            <a:pPr lvl="1"/>
            <a:r>
              <a:rPr lang="en-US" dirty="0"/>
              <a:t>Creates an event queue which the motif adds events to when probed</a:t>
            </a:r>
          </a:p>
          <a:p>
            <a:pPr lvl="1"/>
            <a:r>
              <a:rPr lang="en-US" dirty="0"/>
              <a:t>The Engine executes the queued events in order, converting them to message semantic calls as needed</a:t>
            </a:r>
          </a:p>
          <a:p>
            <a:pPr lvl="1"/>
            <a:r>
              <a:rPr lang="en-US" dirty="0"/>
              <a:t>When the queue is empty, the motif is probed again for events</a:t>
            </a:r>
          </a:p>
          <a:p>
            <a:endParaRPr lang="en-US" sz="1200" dirty="0"/>
          </a:p>
          <a:p>
            <a:r>
              <a:rPr lang="en-US" dirty="0"/>
              <a:t>Events correspond to a specific action</a:t>
            </a:r>
          </a:p>
          <a:p>
            <a:pPr lvl="1"/>
            <a:r>
              <a:rPr lang="en-US" dirty="0"/>
              <a:t>E.g., send, recv, allreduce, compute-for-a-period, wait, etc.</a:t>
            </a:r>
          </a:p>
        </p:txBody>
      </p:sp>
      <p:sp>
        <p:nvSpPr>
          <p:cNvPr id="5" name="Snip and Round Single Corner Rectangle 4">
            <a:extLst>
              <a:ext uri="{FF2B5EF4-FFF2-40B4-BE49-F238E27FC236}">
                <a16:creationId xmlns:a16="http://schemas.microsoft.com/office/drawing/2014/main" id="{8901BFE4-8E02-784B-A900-A70D2B66843A}"/>
              </a:ext>
            </a:extLst>
          </p:cNvPr>
          <p:cNvSpPr/>
          <p:nvPr/>
        </p:nvSpPr>
        <p:spPr>
          <a:xfrm>
            <a:off x="719743" y="6501508"/>
            <a:ext cx="1311352" cy="393699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Processor</a:t>
            </a:r>
          </a:p>
        </p:txBody>
      </p:sp>
      <p:sp>
        <p:nvSpPr>
          <p:cNvPr id="7" name="Snip and Round Single Corner Rectangle 6">
            <a:extLst>
              <a:ext uri="{FF2B5EF4-FFF2-40B4-BE49-F238E27FC236}">
                <a16:creationId xmlns:a16="http://schemas.microsoft.com/office/drawing/2014/main" id="{2210A4D9-DE75-A94F-9D9B-756E9966E8E5}"/>
              </a:ext>
            </a:extLst>
          </p:cNvPr>
          <p:cNvSpPr/>
          <p:nvPr/>
        </p:nvSpPr>
        <p:spPr>
          <a:xfrm>
            <a:off x="2031095" y="6501508"/>
            <a:ext cx="1311352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Memory</a:t>
            </a:r>
          </a:p>
        </p:txBody>
      </p:sp>
      <p:sp>
        <p:nvSpPr>
          <p:cNvPr id="8" name="Snip and Round Single Corner Rectangle 7">
            <a:extLst>
              <a:ext uri="{FF2B5EF4-FFF2-40B4-BE49-F238E27FC236}">
                <a16:creationId xmlns:a16="http://schemas.microsoft.com/office/drawing/2014/main" id="{43E51D0F-BCBE-634D-8DE6-6F442085E636}"/>
              </a:ext>
            </a:extLst>
          </p:cNvPr>
          <p:cNvSpPr/>
          <p:nvPr/>
        </p:nvSpPr>
        <p:spPr>
          <a:xfrm>
            <a:off x="3342446" y="6501508"/>
            <a:ext cx="1860363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Network/NoC</a:t>
            </a:r>
          </a:p>
        </p:txBody>
      </p:sp>
      <p:sp>
        <p:nvSpPr>
          <p:cNvPr id="9" name="Snip and Round Single Corner Rectangle 8">
            <a:extLst>
              <a:ext uri="{FF2B5EF4-FFF2-40B4-BE49-F238E27FC236}">
                <a16:creationId xmlns:a16="http://schemas.microsoft.com/office/drawing/2014/main" id="{67A57215-300E-5D44-B04E-DCBE675577FD}"/>
              </a:ext>
            </a:extLst>
          </p:cNvPr>
          <p:cNvSpPr/>
          <p:nvPr/>
        </p:nvSpPr>
        <p:spPr>
          <a:xfrm>
            <a:off x="5202809" y="6275294"/>
            <a:ext cx="1860363" cy="619914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Network driver</a:t>
            </a:r>
          </a:p>
        </p:txBody>
      </p:sp>
      <p:sp>
        <p:nvSpPr>
          <p:cNvPr id="10" name="Snip and Round Single Corner Rectangle 9">
            <a:extLst>
              <a:ext uri="{FF2B5EF4-FFF2-40B4-BE49-F238E27FC236}">
                <a16:creationId xmlns:a16="http://schemas.microsoft.com/office/drawing/2014/main" id="{C53AF2F0-B420-6045-8270-EF5AF199F1D1}"/>
              </a:ext>
            </a:extLst>
          </p:cNvPr>
          <p:cNvSpPr/>
          <p:nvPr/>
        </p:nvSpPr>
        <p:spPr>
          <a:xfrm>
            <a:off x="7060160" y="6501508"/>
            <a:ext cx="1031811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Other</a:t>
            </a:r>
          </a:p>
        </p:txBody>
      </p:sp>
    </p:spTree>
    <p:extLst>
      <p:ext uri="{BB962C8B-B14F-4D97-AF65-F5344CB8AC3E}">
        <p14:creationId xmlns:p14="http://schemas.microsoft.com/office/powerpoint/2010/main" val="2132360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 descr="Free Stock Photo 11960 Heap of colorful wooden kids building blocks | freeimageslive">
            <a:extLst>
              <a:ext uri="{FF2B5EF4-FFF2-40B4-BE49-F238E27FC236}">
                <a16:creationId xmlns:a16="http://schemas.microsoft.com/office/drawing/2014/main" id="{477C18AA-BC3E-CA44-BECD-EE3A899C7CA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r="7299"/>
          <a:stretch/>
        </p:blipFill>
        <p:spPr>
          <a:xfrm>
            <a:off x="7929507" y="3429000"/>
            <a:ext cx="4262493" cy="305775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0E3BEC7-C8F1-584E-B85D-77DBCF168DBE}"/>
              </a:ext>
            </a:extLst>
          </p:cNvPr>
          <p:cNvSpPr/>
          <p:nvPr/>
        </p:nvSpPr>
        <p:spPr>
          <a:xfrm>
            <a:off x="495763" y="3409043"/>
            <a:ext cx="10070637" cy="226881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5C9FF4-A23E-5947-853A-09DE391C7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Many Simulators, So Little Interoperability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0EBB6A-AF59-A246-8733-5597CDCCECA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6FF8A7-88CA-C449-A161-8D3073460E6A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47700" y="1109709"/>
            <a:ext cx="10909300" cy="4910091"/>
          </a:xfrm>
        </p:spPr>
        <p:txBody>
          <a:bodyPr>
            <a:normAutofit/>
          </a:bodyPr>
          <a:lstStyle/>
          <a:p>
            <a:r>
              <a:rPr lang="en-US" dirty="0"/>
              <a:t>Already a rich selection of open-source simulators</a:t>
            </a:r>
          </a:p>
          <a:p>
            <a:r>
              <a:rPr lang="en-US" dirty="0"/>
              <a:t>But not a solid ecosystem for modeling systems</a:t>
            </a:r>
          </a:p>
          <a:p>
            <a:pPr lvl="1"/>
            <a:r>
              <a:rPr lang="en-US" dirty="0"/>
              <a:t>Tightly-entangled components make modifications complex</a:t>
            </a:r>
          </a:p>
          <a:p>
            <a:pPr lvl="2"/>
            <a:r>
              <a:rPr lang="en-US" dirty="0"/>
              <a:t>E.g., assumptions about caching or address mapping pervasive</a:t>
            </a:r>
          </a:p>
          <a:p>
            <a:pPr lvl="1"/>
            <a:r>
              <a:rPr lang="en-US" dirty="0"/>
              <a:t>Most simulator integrations are ad-hoc, not lasting</a:t>
            </a:r>
          </a:p>
          <a:p>
            <a:pPr lvl="1"/>
            <a:r>
              <a:rPr lang="en-US" dirty="0"/>
              <a:t>Significant performance problems with tying many simulators together</a:t>
            </a:r>
          </a:p>
          <a:p>
            <a:r>
              <a:rPr lang="en-US" dirty="0"/>
              <a:t>Wants:</a:t>
            </a:r>
          </a:p>
          <a:p>
            <a:pPr lvl="1"/>
            <a:r>
              <a:rPr lang="en-US" dirty="0"/>
              <a:t>Enable “mix-and-match” of existing models to create custom systems</a:t>
            </a:r>
          </a:p>
          <a:p>
            <a:pPr lvl="1"/>
            <a:r>
              <a:rPr lang="en-US" dirty="0"/>
              <a:t>Encourage disentangled models with clean interfaces for swapping functionality</a:t>
            </a:r>
          </a:p>
          <a:p>
            <a:pPr lvl="2"/>
            <a:r>
              <a:rPr lang="en-US" dirty="0"/>
              <a:t>Bricks not buildings</a:t>
            </a:r>
          </a:p>
          <a:p>
            <a:pPr lvl="1"/>
            <a:r>
              <a:rPr lang="en-US" dirty="0"/>
              <a:t>Low effort, high performance parallel simulation  </a:t>
            </a:r>
            <a:endParaRPr lang="en-US" dirty="0">
              <a:sym typeface="Wingdings" pitchFamily="2" charset="2"/>
            </a:endParaRPr>
          </a:p>
          <a:p>
            <a:pPr lvl="1"/>
            <a:r>
              <a:rPr lang="en-US" dirty="0">
                <a:sym typeface="Wingdings" pitchFamily="2" charset="2"/>
              </a:rPr>
              <a:t>Continuous path from low-fidelity/fast modeling to high-fidelity/slow models</a:t>
            </a:r>
          </a:p>
        </p:txBody>
      </p:sp>
    </p:spTree>
    <p:extLst>
      <p:ext uri="{BB962C8B-B14F-4D97-AF65-F5344CB8AC3E}">
        <p14:creationId xmlns:p14="http://schemas.microsoft.com/office/powerpoint/2010/main" val="3476457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4"/>
                </a:solidFill>
              </a:rPr>
              <a:t>Firefly: </a:t>
            </a:r>
            <a:r>
              <a:rPr lang="en-US" dirty="0"/>
              <a:t>Network traffic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Purpose: </a:t>
            </a:r>
            <a:r>
              <a:rPr lang="en-US" dirty="0"/>
              <a:t>Create network traffic, based on application communication patterns, at large scale</a:t>
            </a:r>
          </a:p>
          <a:p>
            <a:pPr lvl="1"/>
            <a:r>
              <a:rPr lang="en-US" dirty="0"/>
              <a:t>Enables testing the impact of network topologies and technologies on application communication at very large scale</a:t>
            </a:r>
            <a:endParaRPr lang="en-US" sz="1200" dirty="0"/>
          </a:p>
          <a:p>
            <a:r>
              <a:rPr lang="en-US" dirty="0"/>
              <a:t>Scales to 1 million nodes</a:t>
            </a:r>
            <a:endParaRPr lang="en-US" sz="1200" dirty="0"/>
          </a:p>
          <a:p>
            <a:r>
              <a:rPr lang="en-US" dirty="0"/>
              <a:t>Supports multiple “cores” per Node</a:t>
            </a:r>
          </a:p>
          <a:p>
            <a:pPr lvl="1"/>
            <a:r>
              <a:rPr lang="en-US" dirty="0"/>
              <a:t>Interaction between cores limited to message passing</a:t>
            </a:r>
            <a:endParaRPr lang="en-US" sz="1200" dirty="0"/>
          </a:p>
          <a:p>
            <a:r>
              <a:rPr lang="en-US" dirty="0"/>
              <a:t>Supports space sharing of the network</a:t>
            </a:r>
          </a:p>
          <a:p>
            <a:pPr lvl="1"/>
            <a:r>
              <a:rPr lang="en-US" dirty="0"/>
              <a:t>Multiple “apps” running simultaneously</a:t>
            </a:r>
          </a:p>
          <a:p>
            <a:endParaRPr lang="en-US" dirty="0"/>
          </a:p>
        </p:txBody>
      </p:sp>
      <p:sp>
        <p:nvSpPr>
          <p:cNvPr id="7" name="Snip and Round Single Corner Rectangle 6">
            <a:extLst>
              <a:ext uri="{FF2B5EF4-FFF2-40B4-BE49-F238E27FC236}">
                <a16:creationId xmlns:a16="http://schemas.microsoft.com/office/drawing/2014/main" id="{039F4762-382F-2641-8B61-2618699EB54B}"/>
              </a:ext>
            </a:extLst>
          </p:cNvPr>
          <p:cNvSpPr/>
          <p:nvPr/>
        </p:nvSpPr>
        <p:spPr>
          <a:xfrm>
            <a:off x="719743" y="6501508"/>
            <a:ext cx="1311352" cy="393699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Processor</a:t>
            </a:r>
          </a:p>
        </p:txBody>
      </p:sp>
      <p:sp>
        <p:nvSpPr>
          <p:cNvPr id="8" name="Snip and Round Single Corner Rectangle 7">
            <a:extLst>
              <a:ext uri="{FF2B5EF4-FFF2-40B4-BE49-F238E27FC236}">
                <a16:creationId xmlns:a16="http://schemas.microsoft.com/office/drawing/2014/main" id="{8643F0AB-4A74-9142-A925-4719631ECB0E}"/>
              </a:ext>
            </a:extLst>
          </p:cNvPr>
          <p:cNvSpPr/>
          <p:nvPr/>
        </p:nvSpPr>
        <p:spPr>
          <a:xfrm>
            <a:off x="2031095" y="6501508"/>
            <a:ext cx="1311352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Memory</a:t>
            </a:r>
          </a:p>
        </p:txBody>
      </p:sp>
      <p:sp>
        <p:nvSpPr>
          <p:cNvPr id="9" name="Snip and Round Single Corner Rectangle 8">
            <a:extLst>
              <a:ext uri="{FF2B5EF4-FFF2-40B4-BE49-F238E27FC236}">
                <a16:creationId xmlns:a16="http://schemas.microsoft.com/office/drawing/2014/main" id="{E0517A57-01E0-674C-99EA-49B71B0809CB}"/>
              </a:ext>
            </a:extLst>
          </p:cNvPr>
          <p:cNvSpPr/>
          <p:nvPr/>
        </p:nvSpPr>
        <p:spPr>
          <a:xfrm>
            <a:off x="3342446" y="6501508"/>
            <a:ext cx="1860363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Network/NoC</a:t>
            </a:r>
          </a:p>
        </p:txBody>
      </p:sp>
      <p:sp>
        <p:nvSpPr>
          <p:cNvPr id="10" name="Snip and Round Single Corner Rectangle 9">
            <a:extLst>
              <a:ext uri="{FF2B5EF4-FFF2-40B4-BE49-F238E27FC236}">
                <a16:creationId xmlns:a16="http://schemas.microsoft.com/office/drawing/2014/main" id="{015DD03D-427E-B14A-96EA-E7F6B9E8881B}"/>
              </a:ext>
            </a:extLst>
          </p:cNvPr>
          <p:cNvSpPr/>
          <p:nvPr/>
        </p:nvSpPr>
        <p:spPr>
          <a:xfrm>
            <a:off x="5202809" y="6275294"/>
            <a:ext cx="1860363" cy="619914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Network driver</a:t>
            </a:r>
          </a:p>
        </p:txBody>
      </p:sp>
      <p:sp>
        <p:nvSpPr>
          <p:cNvPr id="11" name="Snip and Round Single Corner Rectangle 10">
            <a:extLst>
              <a:ext uri="{FF2B5EF4-FFF2-40B4-BE49-F238E27FC236}">
                <a16:creationId xmlns:a16="http://schemas.microsoft.com/office/drawing/2014/main" id="{44738ABE-6E2C-B547-B717-BA62EEF8B0C3}"/>
              </a:ext>
            </a:extLst>
          </p:cNvPr>
          <p:cNvSpPr/>
          <p:nvPr/>
        </p:nvSpPr>
        <p:spPr>
          <a:xfrm>
            <a:off x="7060160" y="6501508"/>
            <a:ext cx="1031811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Other</a:t>
            </a:r>
          </a:p>
        </p:txBody>
      </p:sp>
    </p:spTree>
    <p:extLst>
      <p:ext uri="{BB962C8B-B14F-4D97-AF65-F5344CB8AC3E}">
        <p14:creationId xmlns:p14="http://schemas.microsoft.com/office/powerpoint/2010/main" val="3034109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4"/>
                </a:solidFill>
              </a:rPr>
              <a:t>Firefly: </a:t>
            </a:r>
            <a:r>
              <a:rPr lang="en-US" dirty="0"/>
              <a:t>Simulating large networks </a:t>
            </a:r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dirty="0"/>
              <a:t>A network node consists of</a:t>
            </a:r>
          </a:p>
          <a:p>
            <a:pPr lvl="1"/>
            <a:r>
              <a:rPr lang="en-US" dirty="0"/>
              <a:t>Driver (the “application”)</a:t>
            </a:r>
          </a:p>
          <a:p>
            <a:pPr lvl="1"/>
            <a:r>
              <a:rPr lang="en-US" dirty="0"/>
              <a:t>NIC</a:t>
            </a:r>
          </a:p>
          <a:p>
            <a:pPr lvl="1"/>
            <a:r>
              <a:rPr lang="en-US" dirty="0"/>
              <a:t>Router</a:t>
            </a:r>
          </a:p>
          <a:p>
            <a:pPr lvl="1"/>
            <a:endParaRPr lang="en-US" sz="1200" dirty="0"/>
          </a:p>
          <a:p>
            <a:r>
              <a:rPr lang="en-US" dirty="0"/>
              <a:t>Nodes are connected together via routers to form a network</a:t>
            </a:r>
          </a:p>
          <a:p>
            <a:pPr lvl="1"/>
            <a:r>
              <a:rPr lang="en-US" dirty="0"/>
              <a:t>Fat tree, torus, etc.</a:t>
            </a:r>
          </a:p>
          <a:p>
            <a:pPr lvl="1"/>
            <a:endParaRPr lang="en-US" sz="1200" dirty="0"/>
          </a:p>
          <a:p>
            <a:r>
              <a:rPr lang="en-US" dirty="0"/>
              <a:t>Firefly is the interface between the driver and the router</a:t>
            </a:r>
          </a:p>
          <a:p>
            <a:pPr lvl="1"/>
            <a:r>
              <a:rPr lang="en-US" dirty="0"/>
              <a:t>Message passing library </a:t>
            </a:r>
            <a:r>
              <a:rPr lang="en-US" dirty="0">
                <a:sym typeface="Wingdings"/>
              </a:rPr>
              <a:t> Firefly Hades</a:t>
            </a:r>
          </a:p>
          <a:p>
            <a:pPr lvl="1"/>
            <a:r>
              <a:rPr lang="en-US" dirty="0">
                <a:sym typeface="Wingdings"/>
              </a:rPr>
              <a:t>NIC  Firefly NIC</a:t>
            </a:r>
          </a:p>
          <a:p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8924983" y="1559299"/>
            <a:ext cx="2590800" cy="3953933"/>
            <a:chOff x="5452559" y="2091260"/>
            <a:chExt cx="2590800" cy="3953933"/>
          </a:xfrm>
        </p:grpSpPr>
        <p:sp>
          <p:nvSpPr>
            <p:cNvPr id="5" name="Rectangle 4"/>
            <p:cNvSpPr/>
            <p:nvPr/>
          </p:nvSpPr>
          <p:spPr>
            <a:xfrm>
              <a:off x="5740426" y="2091260"/>
              <a:ext cx="2015066" cy="1557866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Ember</a:t>
              </a:r>
            </a:p>
            <a:p>
              <a:pPr algn="ctr"/>
              <a:r>
                <a:rPr lang="en-US" dirty="0"/>
                <a:t>(driver)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5833559" y="3039527"/>
              <a:ext cx="1837267" cy="60959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Firefly Hades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5740426" y="4004726"/>
              <a:ext cx="2015066" cy="6604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Firefly NIC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5740427" y="5012260"/>
              <a:ext cx="2015066" cy="702733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Merlin Router</a:t>
              </a:r>
            </a:p>
          </p:txBody>
        </p:sp>
        <p:cxnSp>
          <p:nvCxnSpPr>
            <p:cNvPr id="9" name="Straight Connector 8"/>
            <p:cNvCxnSpPr>
              <a:stCxn id="5" idx="2"/>
              <a:endCxn id="7" idx="0"/>
            </p:cNvCxnSpPr>
            <p:nvPr/>
          </p:nvCxnSpPr>
          <p:spPr>
            <a:xfrm>
              <a:off x="6747959" y="3649126"/>
              <a:ext cx="0" cy="3556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>
              <a:stCxn id="8" idx="0"/>
              <a:endCxn id="7" idx="2"/>
            </p:cNvCxnSpPr>
            <p:nvPr/>
          </p:nvCxnSpPr>
          <p:spPr>
            <a:xfrm flipH="1" flipV="1">
              <a:off x="6747959" y="4665126"/>
              <a:ext cx="1" cy="34713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>
              <a:stCxn id="8" idx="3"/>
            </p:cNvCxnSpPr>
            <p:nvPr/>
          </p:nvCxnSpPr>
          <p:spPr>
            <a:xfrm flipV="1">
              <a:off x="7755493" y="5359393"/>
              <a:ext cx="287866" cy="4234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>
              <a:stCxn id="8" idx="2"/>
            </p:cNvCxnSpPr>
            <p:nvPr/>
          </p:nvCxnSpPr>
          <p:spPr>
            <a:xfrm flipH="1">
              <a:off x="6747959" y="5714993"/>
              <a:ext cx="1" cy="3302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>
              <a:stCxn id="8" idx="1"/>
            </p:cNvCxnSpPr>
            <p:nvPr/>
          </p:nvCxnSpPr>
          <p:spPr>
            <a:xfrm flipH="1" flipV="1">
              <a:off x="5452559" y="5359393"/>
              <a:ext cx="287868" cy="4234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Snip and Round Single Corner Rectangle 14">
            <a:extLst>
              <a:ext uri="{FF2B5EF4-FFF2-40B4-BE49-F238E27FC236}">
                <a16:creationId xmlns:a16="http://schemas.microsoft.com/office/drawing/2014/main" id="{DD3A6A2B-62A0-7A4C-9779-6EEA552F2146}"/>
              </a:ext>
            </a:extLst>
          </p:cNvPr>
          <p:cNvSpPr/>
          <p:nvPr/>
        </p:nvSpPr>
        <p:spPr>
          <a:xfrm>
            <a:off x="719743" y="6501508"/>
            <a:ext cx="1311352" cy="393699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Processor</a:t>
            </a:r>
          </a:p>
        </p:txBody>
      </p:sp>
      <p:sp>
        <p:nvSpPr>
          <p:cNvPr id="17" name="Snip and Round Single Corner Rectangle 16">
            <a:extLst>
              <a:ext uri="{FF2B5EF4-FFF2-40B4-BE49-F238E27FC236}">
                <a16:creationId xmlns:a16="http://schemas.microsoft.com/office/drawing/2014/main" id="{2CA59F8C-D228-DF4E-8054-74F1B62EF560}"/>
              </a:ext>
            </a:extLst>
          </p:cNvPr>
          <p:cNvSpPr/>
          <p:nvPr/>
        </p:nvSpPr>
        <p:spPr>
          <a:xfrm>
            <a:off x="2031095" y="6501508"/>
            <a:ext cx="1311352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Memory</a:t>
            </a:r>
          </a:p>
        </p:txBody>
      </p:sp>
      <p:sp>
        <p:nvSpPr>
          <p:cNvPr id="18" name="Snip and Round Single Corner Rectangle 17">
            <a:extLst>
              <a:ext uri="{FF2B5EF4-FFF2-40B4-BE49-F238E27FC236}">
                <a16:creationId xmlns:a16="http://schemas.microsoft.com/office/drawing/2014/main" id="{383C79B2-EC69-0048-A8DE-52AA839D3459}"/>
              </a:ext>
            </a:extLst>
          </p:cNvPr>
          <p:cNvSpPr/>
          <p:nvPr/>
        </p:nvSpPr>
        <p:spPr>
          <a:xfrm>
            <a:off x="3342446" y="6501508"/>
            <a:ext cx="1860363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Network/NoC</a:t>
            </a:r>
          </a:p>
        </p:txBody>
      </p:sp>
      <p:sp>
        <p:nvSpPr>
          <p:cNvPr id="19" name="Snip and Round Single Corner Rectangle 18">
            <a:extLst>
              <a:ext uri="{FF2B5EF4-FFF2-40B4-BE49-F238E27FC236}">
                <a16:creationId xmlns:a16="http://schemas.microsoft.com/office/drawing/2014/main" id="{F52D6A0F-7DB5-604F-B9A1-B401D4366086}"/>
              </a:ext>
            </a:extLst>
          </p:cNvPr>
          <p:cNvSpPr/>
          <p:nvPr/>
        </p:nvSpPr>
        <p:spPr>
          <a:xfrm>
            <a:off x="5202809" y="6275294"/>
            <a:ext cx="1860363" cy="619914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Network driver</a:t>
            </a:r>
          </a:p>
        </p:txBody>
      </p:sp>
      <p:sp>
        <p:nvSpPr>
          <p:cNvPr id="20" name="Snip and Round Single Corner Rectangle 19">
            <a:extLst>
              <a:ext uri="{FF2B5EF4-FFF2-40B4-BE49-F238E27FC236}">
                <a16:creationId xmlns:a16="http://schemas.microsoft.com/office/drawing/2014/main" id="{93D091BF-573A-3F4D-87FD-0B4641A28971}"/>
              </a:ext>
            </a:extLst>
          </p:cNvPr>
          <p:cNvSpPr/>
          <p:nvPr/>
        </p:nvSpPr>
        <p:spPr>
          <a:xfrm>
            <a:off x="7060160" y="6501508"/>
            <a:ext cx="1031811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Other</a:t>
            </a:r>
          </a:p>
        </p:txBody>
      </p:sp>
    </p:spTree>
    <p:extLst>
      <p:ext uri="{BB962C8B-B14F-4D97-AF65-F5344CB8AC3E}">
        <p14:creationId xmlns:p14="http://schemas.microsoft.com/office/powerpoint/2010/main" val="4067388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4"/>
                </a:solidFill>
              </a:rPr>
              <a:t>Scheduler: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rgbClr val="005376"/>
                </a:solidFill>
              </a:rPr>
              <a:t>Job scheduling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dirty="0"/>
              <a:t>Models HPC system-wide job scheduling</a:t>
            </a:r>
          </a:p>
          <a:p>
            <a:endParaRPr lang="en-US" sz="1200" dirty="0"/>
          </a:p>
          <a:p>
            <a:r>
              <a:rPr lang="en-US" dirty="0"/>
              <a:t>Three components</a:t>
            </a:r>
          </a:p>
          <a:p>
            <a:pPr lvl="1"/>
            <a:r>
              <a:rPr lang="en-US" b="1" dirty="0">
                <a:solidFill>
                  <a:srgbClr val="3279DD"/>
                </a:solidFill>
              </a:rPr>
              <a:t>Sched: </a:t>
            </a:r>
            <a:r>
              <a:rPr lang="en-US" dirty="0"/>
              <a:t>schedules and allocates resources for a stream of jobs</a:t>
            </a:r>
          </a:p>
          <a:p>
            <a:pPr lvl="1"/>
            <a:r>
              <a:rPr lang="en-US" b="1" dirty="0">
                <a:solidFill>
                  <a:srgbClr val="3279DD"/>
                </a:solidFill>
              </a:rPr>
              <a:t>Node: </a:t>
            </a:r>
            <a:r>
              <a:rPr lang="en-US" dirty="0"/>
              <a:t>runs scheduled jobs on their allocated resources</a:t>
            </a:r>
          </a:p>
          <a:p>
            <a:pPr lvl="1"/>
            <a:r>
              <a:rPr lang="en-US" b="1" dirty="0">
                <a:solidFill>
                  <a:srgbClr val="3279DD"/>
                </a:solidFill>
              </a:rPr>
              <a:t>FaultInjection: </a:t>
            </a:r>
            <a:r>
              <a:rPr lang="en-US" dirty="0"/>
              <a:t>injects failures onto the resources</a:t>
            </a:r>
          </a:p>
          <a:p>
            <a:endParaRPr lang="en-US" sz="1200" dirty="0"/>
          </a:p>
          <a:p>
            <a:r>
              <a:rPr lang="en-US" dirty="0"/>
              <a:t>The scheduler can be a stand-alone element library</a:t>
            </a:r>
          </a:p>
          <a:p>
            <a:pPr lvl="1"/>
            <a:r>
              <a:rPr lang="en-US" dirty="0"/>
              <a:t>The schedComponent and nodeComponent must be used together</a:t>
            </a:r>
          </a:p>
          <a:p>
            <a:pPr lvl="1"/>
            <a:r>
              <a:rPr lang="en-US" dirty="0"/>
              <a:t>The faultInjectionComponent is optional</a:t>
            </a:r>
          </a:p>
          <a:p>
            <a:r>
              <a:rPr lang="en-US" dirty="0"/>
              <a:t>Can be used with Ember/Firefly/Merlin stack</a:t>
            </a:r>
          </a:p>
          <a:p>
            <a:pPr lvl="1"/>
            <a:r>
              <a:rPr lang="en-US" dirty="0"/>
              <a:t>Examine topology aware scheduling and allocation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Snip and Round Single Corner Rectangle 4">
            <a:extLst>
              <a:ext uri="{FF2B5EF4-FFF2-40B4-BE49-F238E27FC236}">
                <a16:creationId xmlns:a16="http://schemas.microsoft.com/office/drawing/2014/main" id="{483631D8-746D-7B46-9AFD-2906300F9DC2}"/>
              </a:ext>
            </a:extLst>
          </p:cNvPr>
          <p:cNvSpPr/>
          <p:nvPr/>
        </p:nvSpPr>
        <p:spPr>
          <a:xfrm>
            <a:off x="719743" y="6501508"/>
            <a:ext cx="1311352" cy="393699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Processor</a:t>
            </a:r>
          </a:p>
        </p:txBody>
      </p:sp>
      <p:sp>
        <p:nvSpPr>
          <p:cNvPr id="7" name="Snip and Round Single Corner Rectangle 6">
            <a:extLst>
              <a:ext uri="{FF2B5EF4-FFF2-40B4-BE49-F238E27FC236}">
                <a16:creationId xmlns:a16="http://schemas.microsoft.com/office/drawing/2014/main" id="{1D5BFEC0-822F-434B-AB19-DFDFBA26B6D3}"/>
              </a:ext>
            </a:extLst>
          </p:cNvPr>
          <p:cNvSpPr/>
          <p:nvPr/>
        </p:nvSpPr>
        <p:spPr>
          <a:xfrm>
            <a:off x="2031095" y="6501508"/>
            <a:ext cx="1311352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Memory</a:t>
            </a:r>
          </a:p>
        </p:txBody>
      </p:sp>
      <p:sp>
        <p:nvSpPr>
          <p:cNvPr id="8" name="Snip and Round Single Corner Rectangle 7">
            <a:extLst>
              <a:ext uri="{FF2B5EF4-FFF2-40B4-BE49-F238E27FC236}">
                <a16:creationId xmlns:a16="http://schemas.microsoft.com/office/drawing/2014/main" id="{63FF0D88-14E8-1049-8FCC-38B0FCB47A36}"/>
              </a:ext>
            </a:extLst>
          </p:cNvPr>
          <p:cNvSpPr/>
          <p:nvPr/>
        </p:nvSpPr>
        <p:spPr>
          <a:xfrm>
            <a:off x="3342446" y="6501508"/>
            <a:ext cx="1860363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Network/NoC</a:t>
            </a:r>
          </a:p>
        </p:txBody>
      </p:sp>
      <p:sp>
        <p:nvSpPr>
          <p:cNvPr id="9" name="Snip and Round Single Corner Rectangle 8">
            <a:extLst>
              <a:ext uri="{FF2B5EF4-FFF2-40B4-BE49-F238E27FC236}">
                <a16:creationId xmlns:a16="http://schemas.microsoft.com/office/drawing/2014/main" id="{8D6E5600-A893-4D45-B4DB-7E11882B034E}"/>
              </a:ext>
            </a:extLst>
          </p:cNvPr>
          <p:cNvSpPr/>
          <p:nvPr/>
        </p:nvSpPr>
        <p:spPr>
          <a:xfrm>
            <a:off x="5202809" y="6501508"/>
            <a:ext cx="1860363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Network driver</a:t>
            </a:r>
          </a:p>
        </p:txBody>
      </p:sp>
      <p:sp>
        <p:nvSpPr>
          <p:cNvPr id="10" name="Snip and Round Single Corner Rectangle 9">
            <a:extLst>
              <a:ext uri="{FF2B5EF4-FFF2-40B4-BE49-F238E27FC236}">
                <a16:creationId xmlns:a16="http://schemas.microsoft.com/office/drawing/2014/main" id="{D9A715B0-3509-304C-85DA-2DF2B9B204D9}"/>
              </a:ext>
            </a:extLst>
          </p:cNvPr>
          <p:cNvSpPr/>
          <p:nvPr/>
        </p:nvSpPr>
        <p:spPr>
          <a:xfrm>
            <a:off x="7060160" y="6275294"/>
            <a:ext cx="1031811" cy="619914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Other</a:t>
            </a:r>
          </a:p>
        </p:txBody>
      </p:sp>
    </p:spTree>
    <p:extLst>
      <p:ext uri="{BB962C8B-B14F-4D97-AF65-F5344CB8AC3E}">
        <p14:creationId xmlns:p14="http://schemas.microsoft.com/office/powerpoint/2010/main" val="1956802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Libraries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53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More information on these and other element libraries and external components is available on the wiki</a:t>
            </a:r>
          </a:p>
          <a:p>
            <a:pPr lvl="1"/>
            <a:r>
              <a:rPr lang="en-US" dirty="0">
                <a:hlinkClick r:id="rId2"/>
              </a:rPr>
              <a:t>www.sst-simulator.org</a:t>
            </a:r>
            <a:endParaRPr lang="en-US" dirty="0"/>
          </a:p>
          <a:p>
            <a:pPr lvl="1"/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567474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4606" y="2051545"/>
            <a:ext cx="3709659" cy="441984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Viewing Configuration Graph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54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dirty="0"/>
              <a:t>Let’s take a look at how SST views our system</a:t>
            </a:r>
          </a:p>
          <a:p>
            <a:r>
              <a:rPr lang="en-US" dirty="0"/>
              <a:t>Re-run demo_4 but add a command to dump the configuration graph</a:t>
            </a:r>
          </a:p>
          <a:p>
            <a:endParaRPr lang="en-US" dirty="0"/>
          </a:p>
          <a:p>
            <a:r>
              <a:rPr lang="en-US" dirty="0"/>
              <a:t>This gives you a </a:t>
            </a:r>
            <a:r>
              <a:rPr lang="en-US" dirty="0" err="1"/>
              <a:t>GraphViz</a:t>
            </a:r>
            <a:r>
              <a:rPr lang="en-US" dirty="0"/>
              <a:t> formatted file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Is this how you expected your system to look?</a:t>
            </a:r>
          </a:p>
          <a:p>
            <a:r>
              <a:rPr lang="en-US" dirty="0"/>
              <a:t>With this in mind, let’s add a second Miranda core…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265036" y="2038898"/>
            <a:ext cx="6439631" cy="369332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latin typeface="Consolas"/>
                <a:cs typeface="Consolas"/>
              </a:rPr>
              <a:t>$ </a:t>
            </a:r>
            <a:r>
              <a:rPr lang="en-US" dirty="0" err="1">
                <a:latin typeface="Consolas"/>
                <a:cs typeface="Consolas"/>
              </a:rPr>
              <a:t>sst</a:t>
            </a:r>
            <a:r>
              <a:rPr lang="en-US" dirty="0">
                <a:latin typeface="Consolas"/>
                <a:cs typeface="Consolas"/>
              </a:rPr>
              <a:t> --output-dot=graph_demo_4.dot demo_4.py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265036" y="3182926"/>
            <a:ext cx="6439631" cy="646331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latin typeface="Consolas"/>
                <a:cs typeface="Consolas"/>
              </a:rPr>
              <a:t>$ dot –</a:t>
            </a:r>
            <a:r>
              <a:rPr lang="en-US" dirty="0" err="1">
                <a:latin typeface="Consolas"/>
                <a:cs typeface="Consolas"/>
              </a:rPr>
              <a:t>Tpdf</a:t>
            </a:r>
            <a:r>
              <a:rPr lang="en-US" dirty="0">
                <a:latin typeface="Consolas"/>
                <a:cs typeface="Consolas"/>
              </a:rPr>
              <a:t> graph_demo_4.dot –o graph_demo_4.pdf</a:t>
            </a:r>
          </a:p>
          <a:p>
            <a:r>
              <a:rPr lang="en-US" dirty="0">
                <a:latin typeface="Consolas"/>
                <a:cs typeface="Consolas"/>
              </a:rPr>
              <a:t>$ evince graph_demo_4.pdf</a:t>
            </a:r>
          </a:p>
        </p:txBody>
      </p:sp>
    </p:spTree>
    <p:extLst>
      <p:ext uri="{BB962C8B-B14F-4D97-AF65-F5344CB8AC3E}">
        <p14:creationId xmlns:p14="http://schemas.microsoft.com/office/powerpoint/2010/main" val="355342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a Simulation – Add Components, Second Miranda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dirty="0"/>
              <a:t>Copy configuration</a:t>
            </a:r>
          </a:p>
          <a:p>
            <a:endParaRPr lang="en-US" dirty="0"/>
          </a:p>
          <a:p>
            <a:r>
              <a:rPr lang="en-US" dirty="0"/>
              <a:t>Add an a second Miranda generator </a:t>
            </a:r>
          </a:p>
          <a:p>
            <a:pPr lvl="1"/>
            <a:r>
              <a:rPr lang="en-US" dirty="0"/>
              <a:t>What else might you need?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Dump the wiring diagram to verify the model</a:t>
            </a:r>
          </a:p>
          <a:p>
            <a:r>
              <a:rPr lang="en-US" dirty="0"/>
              <a:t>Launch simulation</a:t>
            </a:r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65037" y="1564765"/>
            <a:ext cx="5889298" cy="369332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latin typeface="Consolas"/>
                <a:cs typeface="Consolas"/>
              </a:rPr>
              <a:t>$ </a:t>
            </a:r>
            <a:r>
              <a:rPr lang="en-US" dirty="0" err="1">
                <a:latin typeface="Consolas"/>
                <a:cs typeface="Consolas"/>
              </a:rPr>
              <a:t>cp</a:t>
            </a:r>
            <a:r>
              <a:rPr lang="en-US" dirty="0">
                <a:latin typeface="Consolas"/>
                <a:cs typeface="Consolas"/>
              </a:rPr>
              <a:t> demo_4.py demo_5.py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265038" y="4943789"/>
            <a:ext cx="5889298" cy="369332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latin typeface="Consolas"/>
                <a:cs typeface="Consolas"/>
              </a:rPr>
              <a:t>$ </a:t>
            </a:r>
            <a:r>
              <a:rPr lang="en-US" dirty="0" err="1">
                <a:latin typeface="Consolas"/>
                <a:cs typeface="Consolas"/>
              </a:rPr>
              <a:t>sst</a:t>
            </a:r>
            <a:r>
              <a:rPr lang="en-US" dirty="0">
                <a:latin typeface="Consolas"/>
                <a:cs typeface="Consolas"/>
              </a:rPr>
              <a:t> demo_5.py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265037" y="2821741"/>
            <a:ext cx="5889299" cy="92333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onsolas"/>
                <a:cs typeface="Consolas"/>
              </a:rPr>
              <a:t>How about another L1 cache?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onsolas"/>
                <a:cs typeface="Consolas"/>
              </a:rPr>
              <a:t>How are you going to wire everything together? How about a bus?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0145" y="1706237"/>
            <a:ext cx="4048296" cy="4465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056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a Simulation – Add Components, Second L2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56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dirty="0"/>
              <a:t>Copy configuration</a:t>
            </a:r>
          </a:p>
          <a:p>
            <a:endParaRPr lang="en-US" dirty="0"/>
          </a:p>
          <a:p>
            <a:r>
              <a:rPr lang="en-US" dirty="0"/>
              <a:t>Add L2 cache and move both above the bus</a:t>
            </a:r>
          </a:p>
          <a:p>
            <a:endParaRPr lang="en-US" dirty="0"/>
          </a:p>
          <a:p>
            <a:r>
              <a:rPr lang="en-US" dirty="0"/>
              <a:t>Launch simulation</a:t>
            </a:r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65037" y="1564765"/>
            <a:ext cx="5889298" cy="369332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latin typeface="Consolas"/>
                <a:cs typeface="Consolas"/>
              </a:rPr>
              <a:t>$ </a:t>
            </a:r>
            <a:r>
              <a:rPr lang="en-US" dirty="0" err="1">
                <a:latin typeface="Consolas"/>
                <a:cs typeface="Consolas"/>
              </a:rPr>
              <a:t>cp</a:t>
            </a:r>
            <a:r>
              <a:rPr lang="en-US" dirty="0">
                <a:latin typeface="Consolas"/>
                <a:cs typeface="Consolas"/>
              </a:rPr>
              <a:t> demo_5.py demo_6.py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265037" y="3559382"/>
            <a:ext cx="5889298" cy="369332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latin typeface="Consolas"/>
                <a:cs typeface="Consolas"/>
              </a:rPr>
              <a:t>$ </a:t>
            </a:r>
            <a:r>
              <a:rPr lang="en-US" dirty="0" err="1">
                <a:latin typeface="Consolas"/>
                <a:cs typeface="Consolas"/>
              </a:rPr>
              <a:t>sst</a:t>
            </a:r>
            <a:r>
              <a:rPr lang="en-US" dirty="0">
                <a:latin typeface="Consolas"/>
                <a:cs typeface="Consolas"/>
              </a:rPr>
              <a:t> demo_6.py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0145" y="1831960"/>
            <a:ext cx="4048296" cy="421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181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a Simulation – Add Components, Second Memory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57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dirty="0"/>
              <a:t>Copy configuration</a:t>
            </a:r>
          </a:p>
          <a:p>
            <a:endParaRPr lang="en-US" dirty="0"/>
          </a:p>
          <a:p>
            <a:r>
              <a:rPr lang="en-US" dirty="0"/>
              <a:t>Add an a second L2 and memory controller</a:t>
            </a:r>
          </a:p>
          <a:p>
            <a:pPr lvl="1"/>
            <a:r>
              <a:rPr lang="en-US" dirty="0"/>
              <a:t>Think carefully about how addressing should will work…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Launch simulation</a:t>
            </a:r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65037" y="1564765"/>
            <a:ext cx="5889298" cy="369332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latin typeface="Consolas"/>
                <a:cs typeface="Consolas"/>
              </a:rPr>
              <a:t>$ </a:t>
            </a:r>
            <a:r>
              <a:rPr lang="en-US" dirty="0" err="1">
                <a:latin typeface="Consolas"/>
                <a:cs typeface="Consolas"/>
              </a:rPr>
              <a:t>cp</a:t>
            </a:r>
            <a:r>
              <a:rPr lang="en-US" dirty="0">
                <a:latin typeface="Consolas"/>
                <a:cs typeface="Consolas"/>
              </a:rPr>
              <a:t> demo_6.py demo_7.py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259757" y="4411040"/>
            <a:ext cx="5889298" cy="369332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latin typeface="Consolas"/>
                <a:cs typeface="Consolas"/>
              </a:rPr>
              <a:t>$ </a:t>
            </a:r>
            <a:r>
              <a:rPr lang="en-US" dirty="0" err="1">
                <a:latin typeface="Consolas"/>
                <a:cs typeface="Consolas"/>
              </a:rPr>
              <a:t>sst</a:t>
            </a:r>
            <a:r>
              <a:rPr lang="en-US" dirty="0">
                <a:latin typeface="Consolas"/>
                <a:cs typeface="Consolas"/>
              </a:rPr>
              <a:t> demo_7.py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0145" y="1831960"/>
            <a:ext cx="4048295" cy="421425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265037" y="2821741"/>
            <a:ext cx="6312630" cy="646331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latin typeface="Consolas"/>
                <a:cs typeface="Consolas"/>
              </a:rPr>
              <a:t>Can you still use a bus?</a:t>
            </a:r>
          </a:p>
          <a:p>
            <a:r>
              <a:rPr lang="en-US" dirty="0">
                <a:latin typeface="Consolas"/>
                <a:cs typeface="Consolas"/>
              </a:rPr>
              <a:t>Can the talk directly to the memory controller?</a:t>
            </a:r>
          </a:p>
        </p:txBody>
      </p:sp>
    </p:spTree>
    <p:extLst>
      <p:ext uri="{BB962C8B-B14F-4D97-AF65-F5344CB8AC3E}">
        <p14:creationId xmlns:p14="http://schemas.microsoft.com/office/powerpoint/2010/main" val="1526881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a Simulation – Add Components, Second Memory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58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dirty="0"/>
              <a:t>Swap the bus component for the shogun component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Add directory controllers before the memory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2057" y="1507954"/>
            <a:ext cx="3644053" cy="516052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129570" y="1440218"/>
            <a:ext cx="6312630" cy="2031325"/>
          </a:xfrm>
          <a:prstGeom prst="rect">
            <a:avLst/>
          </a:prstGeom>
          <a:solidFill>
            <a:srgbClr val="88B04B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err="1">
                <a:latin typeface="Palatino Linotype" panose="02040502050505030304" pitchFamily="18" charset="0"/>
                <a:cs typeface="Consolas"/>
              </a:rPr>
              <a:t>shogun_xbar</a:t>
            </a:r>
            <a:r>
              <a:rPr lang="en-US" dirty="0">
                <a:latin typeface="Palatino Linotype" panose="02040502050505030304" pitchFamily="18" charset="0"/>
                <a:cs typeface="Consolas"/>
              </a:rPr>
              <a:t> = </a:t>
            </a:r>
            <a:r>
              <a:rPr lang="en-US" dirty="0" err="1">
                <a:latin typeface="Palatino Linotype" panose="02040502050505030304" pitchFamily="18" charset="0"/>
                <a:cs typeface="Consolas"/>
              </a:rPr>
              <a:t>sst.Component</a:t>
            </a:r>
            <a:r>
              <a:rPr lang="en-US" dirty="0">
                <a:latin typeface="Palatino Linotype" panose="02040502050505030304" pitchFamily="18" charset="0"/>
                <a:cs typeface="Consolas"/>
              </a:rPr>
              <a:t>("</a:t>
            </a:r>
            <a:r>
              <a:rPr lang="en-US" dirty="0" err="1">
                <a:latin typeface="Palatino Linotype" panose="02040502050505030304" pitchFamily="18" charset="0"/>
                <a:cs typeface="Consolas"/>
              </a:rPr>
              <a:t>shogunxbar</a:t>
            </a:r>
            <a:r>
              <a:rPr lang="en-US" dirty="0">
                <a:latin typeface="Palatino Linotype" panose="02040502050505030304" pitchFamily="18" charset="0"/>
                <a:cs typeface="Consolas"/>
              </a:rPr>
              <a:t>", "</a:t>
            </a:r>
            <a:r>
              <a:rPr lang="en-US" dirty="0" err="1">
                <a:latin typeface="Palatino Linotype" panose="02040502050505030304" pitchFamily="18" charset="0"/>
                <a:cs typeface="Consolas"/>
              </a:rPr>
              <a:t>shogun.ShogunXBar</a:t>
            </a:r>
            <a:r>
              <a:rPr lang="en-US" dirty="0">
                <a:latin typeface="Palatino Linotype" panose="02040502050505030304" pitchFamily="18" charset="0"/>
                <a:cs typeface="Consolas"/>
              </a:rPr>
              <a:t>")</a:t>
            </a:r>
          </a:p>
          <a:p>
            <a:r>
              <a:rPr lang="en-US" dirty="0" err="1">
                <a:latin typeface="Palatino Linotype" panose="02040502050505030304" pitchFamily="18" charset="0"/>
                <a:cs typeface="Consolas"/>
              </a:rPr>
              <a:t>shogun_xbar.addParams</a:t>
            </a:r>
            <a:r>
              <a:rPr lang="en-US" dirty="0">
                <a:latin typeface="Palatino Linotype" panose="02040502050505030304" pitchFamily="18" charset="0"/>
                <a:cs typeface="Consolas"/>
              </a:rPr>
              <a:t>({</a:t>
            </a:r>
          </a:p>
          <a:p>
            <a:r>
              <a:rPr lang="en-US" dirty="0">
                <a:latin typeface="Palatino Linotype" panose="02040502050505030304" pitchFamily="18" charset="0"/>
                <a:cs typeface="Consolas"/>
              </a:rPr>
              <a:t>       "clock" : "1.0GHz",</a:t>
            </a:r>
          </a:p>
          <a:p>
            <a:r>
              <a:rPr lang="en-US" dirty="0">
                <a:latin typeface="Palatino Linotype" panose="02040502050505030304" pitchFamily="18" charset="0"/>
                <a:cs typeface="Consolas"/>
              </a:rPr>
              <a:t>       "</a:t>
            </a:r>
            <a:r>
              <a:rPr lang="en-US" dirty="0" err="1">
                <a:latin typeface="Palatino Linotype" panose="02040502050505030304" pitchFamily="18" charset="0"/>
                <a:cs typeface="Consolas"/>
              </a:rPr>
              <a:t>port_count</a:t>
            </a:r>
            <a:r>
              <a:rPr lang="en-US" dirty="0">
                <a:latin typeface="Palatino Linotype" panose="02040502050505030304" pitchFamily="18" charset="0"/>
                <a:cs typeface="Consolas"/>
              </a:rPr>
              <a:t>" : 4,</a:t>
            </a:r>
          </a:p>
          <a:p>
            <a:r>
              <a:rPr lang="en-US" dirty="0">
                <a:latin typeface="Palatino Linotype" panose="02040502050505030304" pitchFamily="18" charset="0"/>
                <a:cs typeface="Consolas"/>
              </a:rPr>
              <a:t>       "verbose" : 0</a:t>
            </a:r>
          </a:p>
          <a:p>
            <a:r>
              <a:rPr lang="en-US" dirty="0">
                <a:latin typeface="Palatino Linotype" panose="02040502050505030304" pitchFamily="18" charset="0"/>
                <a:cs typeface="Consolas"/>
              </a:rPr>
              <a:t>})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95703" y="3980252"/>
            <a:ext cx="6346497" cy="2862322"/>
          </a:xfrm>
          <a:prstGeom prst="rect">
            <a:avLst/>
          </a:prstGeom>
          <a:solidFill>
            <a:srgbClr val="88B04B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200" dirty="0">
                <a:latin typeface="Palatino Linotype" panose="02040502050505030304" pitchFamily="18" charset="0"/>
                <a:cs typeface="Consolas"/>
              </a:rPr>
              <a:t> </a:t>
            </a:r>
            <a:r>
              <a:rPr lang="en-US" sz="1200" dirty="0" err="1">
                <a:latin typeface="Palatino Linotype" panose="02040502050505030304" pitchFamily="18" charset="0"/>
                <a:cs typeface="Consolas"/>
              </a:rPr>
              <a:t>dirctrl</a:t>
            </a:r>
            <a:r>
              <a:rPr lang="en-US" sz="1200" dirty="0">
                <a:latin typeface="Palatino Linotype" panose="02040502050505030304" pitchFamily="18" charset="0"/>
                <a:cs typeface="Consolas"/>
              </a:rPr>
              <a:t> = </a:t>
            </a:r>
            <a:r>
              <a:rPr lang="en-US" sz="1200" dirty="0" err="1">
                <a:latin typeface="Palatino Linotype" panose="02040502050505030304" pitchFamily="18" charset="0"/>
                <a:cs typeface="Consolas"/>
              </a:rPr>
              <a:t>sst.Component</a:t>
            </a:r>
            <a:r>
              <a:rPr lang="en-US" sz="1200" dirty="0">
                <a:latin typeface="Palatino Linotype" panose="02040502050505030304" pitchFamily="18" charset="0"/>
                <a:cs typeface="Consolas"/>
              </a:rPr>
              <a:t>("</a:t>
            </a:r>
            <a:r>
              <a:rPr lang="en-US" sz="1200" dirty="0" err="1">
                <a:latin typeface="Palatino Linotype" panose="02040502050505030304" pitchFamily="18" charset="0"/>
                <a:cs typeface="Consolas"/>
              </a:rPr>
              <a:t>dirctrl</a:t>
            </a:r>
            <a:r>
              <a:rPr lang="en-US" sz="1200" dirty="0">
                <a:latin typeface="Palatino Linotype" panose="02040502050505030304" pitchFamily="18" charset="0"/>
                <a:cs typeface="Consolas"/>
              </a:rPr>
              <a:t>_" + </a:t>
            </a:r>
            <a:r>
              <a:rPr lang="en-US" sz="1200" dirty="0" err="1">
                <a:latin typeface="Palatino Linotype" panose="02040502050505030304" pitchFamily="18" charset="0"/>
                <a:cs typeface="Consolas"/>
              </a:rPr>
              <a:t>str</a:t>
            </a:r>
            <a:r>
              <a:rPr lang="en-US" sz="1200" dirty="0">
                <a:latin typeface="Palatino Linotype" panose="02040502050505030304" pitchFamily="18" charset="0"/>
                <a:cs typeface="Consolas"/>
              </a:rPr>
              <a:t>(</a:t>
            </a:r>
            <a:r>
              <a:rPr lang="en-US" sz="1200" dirty="0" err="1">
                <a:latin typeface="Palatino Linotype" panose="02040502050505030304" pitchFamily="18" charset="0"/>
                <a:cs typeface="Consolas"/>
              </a:rPr>
              <a:t>cache_id</a:t>
            </a:r>
            <a:r>
              <a:rPr lang="en-US" sz="1200" dirty="0">
                <a:latin typeface="Palatino Linotype" panose="02040502050505030304" pitchFamily="18" charset="0"/>
                <a:cs typeface="Consolas"/>
              </a:rPr>
              <a:t>), "</a:t>
            </a:r>
            <a:r>
              <a:rPr lang="en-US" sz="1200" dirty="0" err="1">
                <a:latin typeface="Palatino Linotype" panose="02040502050505030304" pitchFamily="18" charset="0"/>
                <a:cs typeface="Consolas"/>
              </a:rPr>
              <a:t>memHierarchy.DirectoryController</a:t>
            </a:r>
            <a:r>
              <a:rPr lang="en-US" sz="1200" dirty="0">
                <a:latin typeface="Palatino Linotype" panose="02040502050505030304" pitchFamily="18" charset="0"/>
                <a:cs typeface="Consolas"/>
              </a:rPr>
              <a:t>")</a:t>
            </a:r>
          </a:p>
          <a:p>
            <a:r>
              <a:rPr lang="en-US" sz="1200" dirty="0">
                <a:latin typeface="Palatino Linotype" panose="02040502050505030304" pitchFamily="18" charset="0"/>
                <a:cs typeface="Consolas"/>
              </a:rPr>
              <a:t>   </a:t>
            </a:r>
            <a:r>
              <a:rPr lang="en-US" sz="1200" dirty="0" err="1">
                <a:latin typeface="Palatino Linotype" panose="02040502050505030304" pitchFamily="18" charset="0"/>
                <a:cs typeface="Consolas"/>
              </a:rPr>
              <a:t>dirctrl.addParams</a:t>
            </a:r>
            <a:r>
              <a:rPr lang="en-US" sz="1200" dirty="0">
                <a:latin typeface="Palatino Linotype" panose="02040502050505030304" pitchFamily="18" charset="0"/>
                <a:cs typeface="Consolas"/>
              </a:rPr>
              <a:t>({</a:t>
            </a:r>
          </a:p>
          <a:p>
            <a:r>
              <a:rPr lang="en-US" sz="1200" dirty="0">
                <a:latin typeface="Palatino Linotype" panose="02040502050505030304" pitchFamily="18" charset="0"/>
                <a:cs typeface="Consolas"/>
              </a:rPr>
              <a:t>         "</a:t>
            </a:r>
            <a:r>
              <a:rPr lang="en-US" sz="1200" dirty="0" err="1">
                <a:latin typeface="Palatino Linotype" panose="02040502050505030304" pitchFamily="18" charset="0"/>
                <a:cs typeface="Consolas"/>
              </a:rPr>
              <a:t>coherence_protocol</a:t>
            </a:r>
            <a:r>
              <a:rPr lang="en-US" sz="1200" dirty="0">
                <a:latin typeface="Palatino Linotype" panose="02040502050505030304" pitchFamily="18" charset="0"/>
                <a:cs typeface="Consolas"/>
              </a:rPr>
              <a:t>" : "MESI",</a:t>
            </a:r>
          </a:p>
          <a:p>
            <a:r>
              <a:rPr lang="en-US" sz="1200" dirty="0">
                <a:latin typeface="Palatino Linotype" panose="02040502050505030304" pitchFamily="18" charset="0"/>
                <a:cs typeface="Consolas"/>
              </a:rPr>
              <a:t>         "</a:t>
            </a:r>
            <a:r>
              <a:rPr lang="en-US" sz="1200" dirty="0" err="1">
                <a:latin typeface="Palatino Linotype" panose="02040502050505030304" pitchFamily="18" charset="0"/>
                <a:cs typeface="Consolas"/>
              </a:rPr>
              <a:t>entry_cache_size</a:t>
            </a:r>
            <a:r>
              <a:rPr lang="en-US" sz="1200" dirty="0">
                <a:latin typeface="Palatino Linotype" panose="02040502050505030304" pitchFamily="18" charset="0"/>
                <a:cs typeface="Consolas"/>
              </a:rPr>
              <a:t>" : "32768",</a:t>
            </a:r>
          </a:p>
          <a:p>
            <a:r>
              <a:rPr lang="en-US" sz="1200" dirty="0">
                <a:latin typeface="Palatino Linotype" panose="02040502050505030304" pitchFamily="18" charset="0"/>
                <a:cs typeface="Consolas"/>
              </a:rPr>
              <a:t>         "</a:t>
            </a:r>
            <a:r>
              <a:rPr lang="en-US" sz="1200" dirty="0" err="1">
                <a:latin typeface="Palatino Linotype" panose="02040502050505030304" pitchFamily="18" charset="0"/>
                <a:cs typeface="Consolas"/>
              </a:rPr>
              <a:t>addr_range_end</a:t>
            </a:r>
            <a:r>
              <a:rPr lang="en-US" sz="1200" dirty="0">
                <a:latin typeface="Palatino Linotype" panose="02040502050505030304" pitchFamily="18" charset="0"/>
                <a:cs typeface="Consolas"/>
              </a:rPr>
              <a:t>" : </a:t>
            </a:r>
            <a:r>
              <a:rPr lang="en-US" sz="1200" dirty="0" err="1">
                <a:latin typeface="Palatino Linotype" panose="02040502050505030304" pitchFamily="18" charset="0"/>
                <a:cs typeface="Consolas"/>
              </a:rPr>
              <a:t>endAddr</a:t>
            </a:r>
            <a:r>
              <a:rPr lang="en-US" sz="1200" dirty="0">
                <a:latin typeface="Palatino Linotype" panose="02040502050505030304" pitchFamily="18" charset="0"/>
                <a:cs typeface="Consolas"/>
              </a:rPr>
              <a:t>,</a:t>
            </a:r>
          </a:p>
          <a:p>
            <a:r>
              <a:rPr lang="en-US" sz="1200" dirty="0">
                <a:latin typeface="Palatino Linotype" panose="02040502050505030304" pitchFamily="18" charset="0"/>
                <a:cs typeface="Consolas"/>
              </a:rPr>
              <a:t>         "</a:t>
            </a:r>
            <a:r>
              <a:rPr lang="en-US" sz="1200" dirty="0" err="1">
                <a:latin typeface="Palatino Linotype" panose="02040502050505030304" pitchFamily="18" charset="0"/>
                <a:cs typeface="Consolas"/>
              </a:rPr>
              <a:t>addr_range_start</a:t>
            </a:r>
            <a:r>
              <a:rPr lang="en-US" sz="1200" dirty="0">
                <a:latin typeface="Palatino Linotype" panose="02040502050505030304" pitchFamily="18" charset="0"/>
                <a:cs typeface="Consolas"/>
              </a:rPr>
              <a:t>" : </a:t>
            </a:r>
            <a:r>
              <a:rPr lang="en-US" sz="1200" dirty="0" err="1">
                <a:latin typeface="Palatino Linotype" panose="02040502050505030304" pitchFamily="18" charset="0"/>
                <a:cs typeface="Consolas"/>
              </a:rPr>
              <a:t>startAddr</a:t>
            </a:r>
            <a:r>
              <a:rPr lang="en-US" sz="1200" dirty="0">
                <a:latin typeface="Palatino Linotype" panose="02040502050505030304" pitchFamily="18" charset="0"/>
                <a:cs typeface="Consolas"/>
              </a:rPr>
              <a:t>,</a:t>
            </a:r>
          </a:p>
          <a:p>
            <a:r>
              <a:rPr lang="en-US" sz="1200" dirty="0">
                <a:latin typeface="Palatino Linotype" panose="02040502050505030304" pitchFamily="18" charset="0"/>
                <a:cs typeface="Consolas"/>
              </a:rPr>
              <a:t>         "</a:t>
            </a:r>
            <a:r>
              <a:rPr lang="en-US" sz="1200" dirty="0" err="1">
                <a:latin typeface="Palatino Linotype" panose="02040502050505030304" pitchFamily="18" charset="0"/>
                <a:cs typeface="Consolas"/>
              </a:rPr>
              <a:t>interleave_size</a:t>
            </a:r>
            <a:r>
              <a:rPr lang="en-US" sz="1200" dirty="0">
                <a:latin typeface="Palatino Linotype" panose="02040502050505030304" pitchFamily="18" charset="0"/>
                <a:cs typeface="Consolas"/>
              </a:rPr>
              <a:t>" : "256B",</a:t>
            </a:r>
          </a:p>
          <a:p>
            <a:r>
              <a:rPr lang="en-US" sz="1200" dirty="0">
                <a:latin typeface="Palatino Linotype" panose="02040502050505030304" pitchFamily="18" charset="0"/>
                <a:cs typeface="Consolas"/>
              </a:rPr>
              <a:t>         "</a:t>
            </a:r>
            <a:r>
              <a:rPr lang="en-US" sz="1200" dirty="0" err="1">
                <a:latin typeface="Palatino Linotype" panose="02040502050505030304" pitchFamily="18" charset="0"/>
                <a:cs typeface="Consolas"/>
              </a:rPr>
              <a:t>interleave_step</a:t>
            </a:r>
            <a:r>
              <a:rPr lang="en-US" sz="1200" dirty="0">
                <a:latin typeface="Palatino Linotype" panose="02040502050505030304" pitchFamily="18" charset="0"/>
                <a:cs typeface="Consolas"/>
              </a:rPr>
              <a:t>" : </a:t>
            </a:r>
            <a:r>
              <a:rPr lang="en-US" sz="1200" dirty="0" err="1">
                <a:latin typeface="Palatino Linotype" panose="02040502050505030304" pitchFamily="18" charset="0"/>
                <a:cs typeface="Consolas"/>
              </a:rPr>
              <a:t>str</a:t>
            </a:r>
            <a:r>
              <a:rPr lang="en-US" sz="1200" dirty="0">
                <a:latin typeface="Palatino Linotype" panose="02040502050505030304" pitchFamily="18" charset="0"/>
                <a:cs typeface="Consolas"/>
              </a:rPr>
              <a:t>(</a:t>
            </a:r>
            <a:r>
              <a:rPr lang="en-US" sz="1200" dirty="0" err="1">
                <a:latin typeface="Palatino Linotype" panose="02040502050505030304" pitchFamily="18" charset="0"/>
                <a:cs typeface="Consolas"/>
              </a:rPr>
              <a:t>numLLC</a:t>
            </a:r>
            <a:r>
              <a:rPr lang="en-US" sz="1200" dirty="0">
                <a:latin typeface="Palatino Linotype" panose="02040502050505030304" pitchFamily="18" charset="0"/>
                <a:cs typeface="Consolas"/>
              </a:rPr>
              <a:t> * 256) + "B",</a:t>
            </a:r>
          </a:p>
          <a:p>
            <a:r>
              <a:rPr lang="en-US" sz="1200" dirty="0">
                <a:latin typeface="Palatino Linotype" panose="02040502050505030304" pitchFamily="18" charset="0"/>
                <a:cs typeface="Consolas"/>
              </a:rPr>
              <a:t>   })</a:t>
            </a:r>
          </a:p>
          <a:p>
            <a:r>
              <a:rPr lang="en-US" sz="1200" dirty="0">
                <a:latin typeface="Palatino Linotype" panose="02040502050505030304" pitchFamily="18" charset="0"/>
                <a:cs typeface="Consolas"/>
              </a:rPr>
              <a:t>   </a:t>
            </a:r>
            <a:r>
              <a:rPr lang="en-US" sz="1200" dirty="0" err="1">
                <a:latin typeface="Palatino Linotype" panose="02040502050505030304" pitchFamily="18" charset="0"/>
                <a:cs typeface="Consolas"/>
              </a:rPr>
              <a:t>dc_cpulink</a:t>
            </a:r>
            <a:r>
              <a:rPr lang="en-US" sz="1200" dirty="0">
                <a:latin typeface="Palatino Linotype" panose="02040502050505030304" pitchFamily="18" charset="0"/>
                <a:cs typeface="Consolas"/>
              </a:rPr>
              <a:t> = </a:t>
            </a:r>
            <a:r>
              <a:rPr lang="en-US" sz="1200" dirty="0" err="1">
                <a:latin typeface="Palatino Linotype" panose="02040502050505030304" pitchFamily="18" charset="0"/>
                <a:cs typeface="Consolas"/>
              </a:rPr>
              <a:t>dirctrl.setSubComponent</a:t>
            </a:r>
            <a:r>
              <a:rPr lang="en-US" sz="1200" dirty="0">
                <a:latin typeface="Palatino Linotype" panose="02040502050505030304" pitchFamily="18" charset="0"/>
                <a:cs typeface="Consolas"/>
              </a:rPr>
              <a:t>("</a:t>
            </a:r>
            <a:r>
              <a:rPr lang="en-US" sz="1200" dirty="0" err="1">
                <a:latin typeface="Palatino Linotype" panose="02040502050505030304" pitchFamily="18" charset="0"/>
                <a:cs typeface="Consolas"/>
              </a:rPr>
              <a:t>cpulink</a:t>
            </a:r>
            <a:r>
              <a:rPr lang="en-US" sz="1200" dirty="0">
                <a:latin typeface="Palatino Linotype" panose="02040502050505030304" pitchFamily="18" charset="0"/>
                <a:cs typeface="Consolas"/>
              </a:rPr>
              <a:t>", "</a:t>
            </a:r>
            <a:r>
              <a:rPr lang="en-US" sz="1200" dirty="0" err="1">
                <a:latin typeface="Palatino Linotype" panose="02040502050505030304" pitchFamily="18" charset="0"/>
                <a:cs typeface="Consolas"/>
              </a:rPr>
              <a:t>memHierarchy.MemNIC</a:t>
            </a:r>
            <a:r>
              <a:rPr lang="en-US" sz="1200" dirty="0">
                <a:latin typeface="Palatino Linotype" panose="02040502050505030304" pitchFamily="18" charset="0"/>
                <a:cs typeface="Consolas"/>
              </a:rPr>
              <a:t>")</a:t>
            </a:r>
          </a:p>
          <a:p>
            <a:r>
              <a:rPr lang="en-US" sz="1200" dirty="0">
                <a:latin typeface="Palatino Linotype" panose="02040502050505030304" pitchFamily="18" charset="0"/>
                <a:cs typeface="Consolas"/>
              </a:rPr>
              <a:t>   </a:t>
            </a:r>
            <a:r>
              <a:rPr lang="en-US" sz="1200" dirty="0" err="1">
                <a:latin typeface="Palatino Linotype" panose="02040502050505030304" pitchFamily="18" charset="0"/>
                <a:cs typeface="Consolas"/>
              </a:rPr>
              <a:t>dc_memlink</a:t>
            </a:r>
            <a:r>
              <a:rPr lang="en-US" sz="1200" dirty="0">
                <a:latin typeface="Palatino Linotype" panose="02040502050505030304" pitchFamily="18" charset="0"/>
                <a:cs typeface="Consolas"/>
              </a:rPr>
              <a:t> = </a:t>
            </a:r>
            <a:r>
              <a:rPr lang="en-US" sz="1200" dirty="0" err="1">
                <a:latin typeface="Palatino Linotype" panose="02040502050505030304" pitchFamily="18" charset="0"/>
                <a:cs typeface="Consolas"/>
              </a:rPr>
              <a:t>dirctrl.setSubComponent</a:t>
            </a:r>
            <a:r>
              <a:rPr lang="en-US" sz="1200" dirty="0">
                <a:latin typeface="Palatino Linotype" panose="02040502050505030304" pitchFamily="18" charset="0"/>
                <a:cs typeface="Consolas"/>
              </a:rPr>
              <a:t>("</a:t>
            </a:r>
            <a:r>
              <a:rPr lang="en-US" sz="1200" dirty="0" err="1">
                <a:latin typeface="Palatino Linotype" panose="02040502050505030304" pitchFamily="18" charset="0"/>
                <a:cs typeface="Consolas"/>
              </a:rPr>
              <a:t>memlink</a:t>
            </a:r>
            <a:r>
              <a:rPr lang="en-US" sz="1200" dirty="0">
                <a:latin typeface="Palatino Linotype" panose="02040502050505030304" pitchFamily="18" charset="0"/>
                <a:cs typeface="Consolas"/>
              </a:rPr>
              <a:t>", "</a:t>
            </a:r>
            <a:r>
              <a:rPr lang="en-US" sz="1200" dirty="0" err="1">
                <a:latin typeface="Palatino Linotype" panose="02040502050505030304" pitchFamily="18" charset="0"/>
                <a:cs typeface="Consolas"/>
              </a:rPr>
              <a:t>memHierarchy.MemLink</a:t>
            </a:r>
            <a:r>
              <a:rPr lang="en-US" sz="1200" dirty="0">
                <a:latin typeface="Palatino Linotype" panose="02040502050505030304" pitchFamily="18" charset="0"/>
                <a:cs typeface="Consolas"/>
              </a:rPr>
              <a:t>")</a:t>
            </a:r>
          </a:p>
          <a:p>
            <a:r>
              <a:rPr lang="en-US" sz="1200" dirty="0">
                <a:latin typeface="Palatino Linotype" panose="02040502050505030304" pitchFamily="18" charset="0"/>
                <a:cs typeface="Consolas"/>
              </a:rPr>
              <a:t>   </a:t>
            </a:r>
            <a:r>
              <a:rPr lang="en-US" sz="1200" dirty="0" err="1">
                <a:latin typeface="Palatino Linotype" panose="02040502050505030304" pitchFamily="18" charset="0"/>
                <a:cs typeface="Consolas"/>
              </a:rPr>
              <a:t>dc_cpulink.addParams</a:t>
            </a:r>
            <a:r>
              <a:rPr lang="en-US" sz="1200" dirty="0">
                <a:latin typeface="Palatino Linotype" panose="02040502050505030304" pitchFamily="18" charset="0"/>
                <a:cs typeface="Consolas"/>
              </a:rPr>
              <a:t>({</a:t>
            </a:r>
          </a:p>
          <a:p>
            <a:r>
              <a:rPr lang="en-US" sz="1200" dirty="0">
                <a:latin typeface="Palatino Linotype" panose="02040502050505030304" pitchFamily="18" charset="0"/>
                <a:cs typeface="Consolas"/>
              </a:rPr>
              <a:t>      "group" : 3,</a:t>
            </a:r>
          </a:p>
          <a:p>
            <a:r>
              <a:rPr lang="en-US" sz="1200" dirty="0">
                <a:latin typeface="Palatino Linotype" panose="02040502050505030304" pitchFamily="18" charset="0"/>
                <a:cs typeface="Consolas"/>
              </a:rPr>
              <a:t>   })</a:t>
            </a:r>
          </a:p>
          <a:p>
            <a:r>
              <a:rPr lang="en-US" sz="1200" dirty="0">
                <a:latin typeface="Palatino Linotype" panose="02040502050505030304" pitchFamily="18" charset="0"/>
                <a:cs typeface="Consolas"/>
              </a:rPr>
              <a:t>   </a:t>
            </a:r>
            <a:r>
              <a:rPr lang="en-US" sz="1200" dirty="0" err="1">
                <a:latin typeface="Palatino Linotype" panose="02040502050505030304" pitchFamily="18" charset="0"/>
                <a:cs typeface="Consolas"/>
              </a:rPr>
              <a:t>dc_linkctrl</a:t>
            </a:r>
            <a:r>
              <a:rPr lang="en-US" sz="1200" dirty="0">
                <a:latin typeface="Palatino Linotype" panose="02040502050505030304" pitchFamily="18" charset="0"/>
                <a:cs typeface="Consolas"/>
              </a:rPr>
              <a:t> = </a:t>
            </a:r>
            <a:r>
              <a:rPr lang="en-US" sz="1200" dirty="0" err="1">
                <a:latin typeface="Palatino Linotype" panose="02040502050505030304" pitchFamily="18" charset="0"/>
                <a:cs typeface="Consolas"/>
              </a:rPr>
              <a:t>dc_cpulink.setSubComponent</a:t>
            </a:r>
            <a:r>
              <a:rPr lang="en-US" sz="1200" dirty="0">
                <a:latin typeface="Palatino Linotype" panose="02040502050505030304" pitchFamily="18" charset="0"/>
                <a:cs typeface="Consolas"/>
              </a:rPr>
              <a:t>("</a:t>
            </a:r>
            <a:r>
              <a:rPr lang="en-US" sz="1200" dirty="0" err="1">
                <a:latin typeface="Palatino Linotype" panose="02040502050505030304" pitchFamily="18" charset="0"/>
                <a:cs typeface="Consolas"/>
              </a:rPr>
              <a:t>linkcontrol</a:t>
            </a:r>
            <a:r>
              <a:rPr lang="en-US" sz="1200" dirty="0">
                <a:latin typeface="Palatino Linotype" panose="02040502050505030304" pitchFamily="18" charset="0"/>
                <a:cs typeface="Consolas"/>
              </a:rPr>
              <a:t>", "</a:t>
            </a:r>
            <a:r>
              <a:rPr lang="en-US" sz="1200" dirty="0" err="1">
                <a:latin typeface="Palatino Linotype" panose="02040502050505030304" pitchFamily="18" charset="0"/>
                <a:cs typeface="Consolas"/>
              </a:rPr>
              <a:t>shogun.ShogunNIC</a:t>
            </a:r>
            <a:r>
              <a:rPr lang="en-US" sz="1200" dirty="0">
                <a:latin typeface="Palatino Linotype" panose="02040502050505030304" pitchFamily="18" charset="0"/>
                <a:cs typeface="Consolas"/>
              </a:rPr>
              <a:t>")</a:t>
            </a:r>
          </a:p>
        </p:txBody>
      </p:sp>
    </p:spTree>
    <p:extLst>
      <p:ext uri="{BB962C8B-B14F-4D97-AF65-F5344CB8AC3E}">
        <p14:creationId xmlns:p14="http://schemas.microsoft.com/office/powerpoint/2010/main" val="1229253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25A3F1-5968-A647-8DD0-6F8D4BC653F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Getting Help &amp; Extending SST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527C7F-A949-F64B-B10C-BBEBAE2398A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03050" y="6470650"/>
            <a:ext cx="488950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4984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9020"/>
          <a:stretch/>
        </p:blipFill>
        <p:spPr>
          <a:xfrm>
            <a:off x="10773931" y="5374824"/>
            <a:ext cx="1329400" cy="92342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27104" y="1145416"/>
            <a:ext cx="5846864" cy="20617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33" b="1" dirty="0">
                <a:solidFill>
                  <a:schemeClr val="accent1"/>
                </a:solidFill>
                <a:latin typeface="Calibri" charset="0"/>
                <a:ea typeface="Calibri" charset="0"/>
                <a:cs typeface="Calibri" charset="0"/>
              </a:rPr>
              <a:t>Goals</a:t>
            </a:r>
          </a:p>
          <a:p>
            <a:pPr marL="243834" indent="-243834">
              <a:buFont typeface="Arial"/>
              <a:buChar char="•"/>
            </a:pPr>
            <a:r>
              <a:rPr lang="en-US" sz="2133" dirty="0">
                <a:latin typeface="Calibri" charset="0"/>
                <a:ea typeface="Calibri" charset="0"/>
                <a:cs typeface="Calibri" charset="0"/>
              </a:rPr>
              <a:t>Create a standard architectural </a:t>
            </a:r>
            <a:r>
              <a:rPr lang="en-US" sz="2133" i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simulation framework</a:t>
            </a:r>
            <a:r>
              <a:rPr lang="en-US" sz="2133" dirty="0">
                <a:latin typeface="Calibri" charset="0"/>
                <a:ea typeface="Calibri" charset="0"/>
                <a:cs typeface="Calibri" charset="0"/>
              </a:rPr>
              <a:t> for HPC*</a:t>
            </a:r>
          </a:p>
          <a:p>
            <a:pPr marL="243834" indent="-243834">
              <a:buFont typeface="Arial"/>
              <a:buChar char="•"/>
            </a:pPr>
            <a:r>
              <a:rPr lang="en-US" sz="2133" dirty="0">
                <a:latin typeface="Calibri" charset="0"/>
                <a:ea typeface="Calibri" charset="0"/>
                <a:cs typeface="Calibri" charset="0"/>
              </a:rPr>
              <a:t>Ability to evaluate future systems on DOE/DOD workloads</a:t>
            </a:r>
          </a:p>
          <a:p>
            <a:pPr marL="243834" indent="-243834">
              <a:buFont typeface="Arial"/>
              <a:buChar char="•"/>
            </a:pPr>
            <a:r>
              <a:rPr lang="en-US" sz="2133" i="1" dirty="0">
                <a:latin typeface="Calibri" charset="0"/>
                <a:ea typeface="Calibri" charset="0"/>
                <a:cs typeface="Calibri" charset="0"/>
              </a:rPr>
              <a:t>Use supercomputers to design supercomputers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173968" y="1146873"/>
            <a:ext cx="5755091" cy="14052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33" b="1" dirty="0">
                <a:solidFill>
                  <a:schemeClr val="accent1"/>
                </a:solidFill>
                <a:latin typeface="Calibri" charset="0"/>
                <a:ea typeface="Calibri" charset="0"/>
                <a:cs typeface="Calibri" charset="0"/>
              </a:rPr>
              <a:t>Status</a:t>
            </a:r>
          </a:p>
          <a:p>
            <a:pPr marL="243834" indent="-243834">
              <a:buFont typeface="Arial"/>
              <a:buChar char="•"/>
            </a:pPr>
            <a:r>
              <a:rPr lang="en-US" sz="2133" dirty="0">
                <a:latin typeface="Calibri" charset="0"/>
                <a:ea typeface="Calibri" charset="0"/>
                <a:cs typeface="Calibri" charset="0"/>
              </a:rPr>
              <a:t>Parallel framework (</a:t>
            </a:r>
            <a:r>
              <a:rPr lang="en-US" sz="2133" i="1" dirty="0">
                <a:latin typeface="Calibri" charset="0"/>
                <a:ea typeface="Calibri" charset="0"/>
                <a:cs typeface="Calibri" charset="0"/>
              </a:rPr>
              <a:t>SST Core</a:t>
            </a:r>
            <a:r>
              <a:rPr lang="en-US" sz="2133" dirty="0">
                <a:latin typeface="Calibri" charset="0"/>
                <a:ea typeface="Calibri" charset="0"/>
                <a:cs typeface="Calibri" charset="0"/>
              </a:rPr>
              <a:t>) </a:t>
            </a:r>
          </a:p>
          <a:p>
            <a:pPr marL="243834" indent="-243834">
              <a:buFont typeface="Arial"/>
              <a:buChar char="•"/>
            </a:pPr>
            <a:r>
              <a:rPr lang="en-US" sz="2133" dirty="0">
                <a:latin typeface="Calibri" charset="0"/>
                <a:ea typeface="Calibri" charset="0"/>
                <a:cs typeface="Calibri" charset="0"/>
              </a:rPr>
              <a:t>Integrated libraries of components (</a:t>
            </a:r>
            <a:r>
              <a:rPr lang="en-US" sz="2133" i="1" dirty="0">
                <a:latin typeface="Calibri" charset="0"/>
                <a:ea typeface="Calibri" charset="0"/>
                <a:cs typeface="Calibri" charset="0"/>
              </a:rPr>
              <a:t>Elements</a:t>
            </a:r>
            <a:r>
              <a:rPr lang="en-US" sz="2133" dirty="0">
                <a:latin typeface="Calibri" charset="0"/>
                <a:ea typeface="Calibri" charset="0"/>
                <a:cs typeface="Calibri" charset="0"/>
              </a:rPr>
              <a:t>)</a:t>
            </a:r>
          </a:p>
          <a:p>
            <a:pPr marL="243834" indent="-243834">
              <a:buFont typeface="Arial"/>
              <a:buChar char="•"/>
            </a:pPr>
            <a:r>
              <a:rPr lang="en-US" sz="2133" dirty="0">
                <a:latin typeface="Calibri" charset="0"/>
                <a:ea typeface="Calibri" charset="0"/>
                <a:cs typeface="Calibri" charset="0"/>
              </a:rPr>
              <a:t>Current Release (13.0.0)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27104" y="3182467"/>
            <a:ext cx="5846867" cy="27191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33" b="1" dirty="0">
                <a:solidFill>
                  <a:schemeClr val="accent1"/>
                </a:solidFill>
                <a:latin typeface="Calibri" charset="0"/>
                <a:ea typeface="Calibri" charset="0"/>
                <a:cs typeface="Calibri" charset="0"/>
              </a:rPr>
              <a:t>Technical Approach</a:t>
            </a:r>
          </a:p>
          <a:p>
            <a:pPr marL="243834" indent="-243834">
              <a:buFont typeface="Arial"/>
              <a:buChar char="•"/>
            </a:pPr>
            <a:r>
              <a:rPr lang="en-US" sz="1867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Parallel</a:t>
            </a:r>
            <a:r>
              <a:rPr lang="en-US" sz="1867" dirty="0">
                <a:latin typeface="Calibri" charset="0"/>
                <a:ea typeface="Calibri" charset="0"/>
                <a:cs typeface="Calibri" charset="0"/>
              </a:rPr>
              <a:t> Discrete Event core </a:t>
            </a:r>
          </a:p>
          <a:p>
            <a:pPr marL="701034" lvl="1" indent="-243834">
              <a:buFont typeface="Arial"/>
              <a:buChar char="•"/>
            </a:pPr>
            <a:r>
              <a:rPr lang="en-US" sz="1867" dirty="0">
                <a:latin typeface="Calibri" charset="0"/>
                <a:ea typeface="Calibri" charset="0"/>
                <a:cs typeface="Calibri" charset="0"/>
              </a:rPr>
              <a:t>With </a:t>
            </a:r>
            <a:r>
              <a:rPr lang="en-US" sz="1867" u="sng" dirty="0">
                <a:latin typeface="Calibri" charset="0"/>
                <a:ea typeface="Calibri" charset="0"/>
                <a:cs typeface="Calibri" charset="0"/>
              </a:rPr>
              <a:t>conservative optimization over MPI/Threads</a:t>
            </a:r>
          </a:p>
          <a:p>
            <a:pPr marL="243834" indent="-243834">
              <a:buFont typeface="Arial"/>
              <a:buChar char="•"/>
            </a:pPr>
            <a:r>
              <a:rPr lang="en-US" sz="1867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Interoperability</a:t>
            </a:r>
            <a:endParaRPr lang="en-US" sz="1867" dirty="0">
              <a:latin typeface="Calibri" charset="0"/>
              <a:ea typeface="Calibri" charset="0"/>
              <a:cs typeface="Calibri" charset="0"/>
            </a:endParaRPr>
          </a:p>
          <a:p>
            <a:pPr marL="701034" lvl="1" indent="-243834">
              <a:buFont typeface="Arial"/>
              <a:buChar char="•"/>
            </a:pPr>
            <a:r>
              <a:rPr lang="en-US" sz="1867" dirty="0">
                <a:latin typeface="Calibri" charset="0"/>
                <a:ea typeface="Calibri" charset="0"/>
                <a:cs typeface="Calibri" charset="0"/>
              </a:rPr>
              <a:t>Node and system-scale models</a:t>
            </a:r>
          </a:p>
          <a:p>
            <a:pPr marL="243834" indent="-243834">
              <a:buFont typeface="Arial"/>
              <a:buChar char="•"/>
            </a:pPr>
            <a:r>
              <a:rPr lang="en-US" sz="1867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Multi-scale</a:t>
            </a:r>
            <a:endParaRPr lang="en-US" sz="1867" dirty="0">
              <a:solidFill>
                <a:schemeClr val="accent4">
                  <a:lumMod val="60000"/>
                  <a:lumOff val="4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  <a:p>
            <a:pPr marL="487668" lvl="1" indent="-243834">
              <a:buFont typeface="Arial"/>
              <a:buChar char="•"/>
            </a:pPr>
            <a:r>
              <a:rPr lang="en-US" sz="1867" dirty="0">
                <a:latin typeface="Calibri" charset="0"/>
                <a:ea typeface="Calibri" charset="0"/>
                <a:cs typeface="Calibri" charset="0"/>
              </a:rPr>
              <a:t>Detailed (~cycle) and simple models that interoperate</a:t>
            </a:r>
          </a:p>
          <a:p>
            <a:pPr marL="243834" indent="-243834">
              <a:buFont typeface="Arial"/>
              <a:buChar char="•"/>
            </a:pPr>
            <a:r>
              <a:rPr lang="en-US" sz="1867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Open</a:t>
            </a:r>
          </a:p>
          <a:p>
            <a:pPr marL="487668" lvl="2" indent="-243834">
              <a:buFont typeface="Arial"/>
              <a:buChar char="•"/>
            </a:pPr>
            <a:r>
              <a:rPr lang="en-US" sz="1867" dirty="0">
                <a:latin typeface="Calibri" charset="0"/>
                <a:ea typeface="Calibri" charset="0"/>
                <a:cs typeface="Calibri" charset="0"/>
              </a:rPr>
              <a:t>Open Core, non-viral, modular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173968" y="2511511"/>
            <a:ext cx="5234820" cy="995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33" b="1" dirty="0">
                <a:solidFill>
                  <a:schemeClr val="accent1"/>
                </a:solidFill>
                <a:latin typeface="Calibri" charset="0"/>
                <a:ea typeface="Calibri" charset="0"/>
                <a:cs typeface="Calibri" charset="0"/>
              </a:rPr>
              <a:t>Consortium</a:t>
            </a:r>
          </a:p>
          <a:p>
            <a:pPr marL="243834" indent="-243834">
              <a:buFont typeface="Arial"/>
              <a:buChar char="•"/>
            </a:pPr>
            <a:r>
              <a:rPr lang="en-US" sz="1867" dirty="0">
                <a:latin typeface="Calibri" charset="0"/>
                <a:ea typeface="Calibri" charset="0"/>
                <a:cs typeface="Calibri" charset="0"/>
              </a:rPr>
              <a:t>“Best of Breed” simulation suite</a:t>
            </a:r>
          </a:p>
          <a:p>
            <a:pPr marL="243834" indent="-243834">
              <a:buFont typeface="Arial"/>
              <a:buChar char="•"/>
            </a:pPr>
            <a:r>
              <a:rPr lang="en-US" sz="1867" dirty="0">
                <a:latin typeface="Calibri" charset="0"/>
                <a:ea typeface="Calibri" charset="0"/>
                <a:cs typeface="Calibri" charset="0"/>
              </a:rPr>
              <a:t>Combine Lab, Academic &amp; Industry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4170" y="6191494"/>
            <a:ext cx="1170989" cy="346517"/>
          </a:xfrm>
          <a:prstGeom prst="rect">
            <a:avLst/>
          </a:prstGeom>
        </p:spPr>
      </p:pic>
      <p:pic>
        <p:nvPicPr>
          <p:cNvPr id="14" name="Picture 2" descr="mage result for university of pittsburgh logo"/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91635" y="3734185"/>
            <a:ext cx="862027" cy="874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23301" y="4830967"/>
            <a:ext cx="1505761" cy="55330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3972" y="2922895"/>
            <a:ext cx="5343193" cy="386048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4311993B-717E-7045-B4C7-505B70DCD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chemeClr val="accent1"/>
                </a:solidFill>
              </a:rPr>
              <a:t>S</a:t>
            </a:r>
            <a:r>
              <a:rPr lang="en-US" dirty="0"/>
              <a:t>tructural </a:t>
            </a:r>
            <a:r>
              <a:rPr lang="en-US" b="1" dirty="0">
                <a:solidFill>
                  <a:schemeClr val="accent1"/>
                </a:solidFill>
              </a:rPr>
              <a:t>S</a:t>
            </a:r>
            <a:r>
              <a:rPr lang="en-US" dirty="0"/>
              <a:t>imulation </a:t>
            </a:r>
            <a:r>
              <a:rPr lang="en-US" b="1" dirty="0">
                <a:solidFill>
                  <a:schemeClr val="accent1"/>
                </a:solidFill>
              </a:rPr>
              <a:t>T</a:t>
            </a:r>
            <a:r>
              <a:rPr lang="en-US" dirty="0"/>
              <a:t>oolkit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BA71CA-E092-D34D-AC5C-57587BFF76F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9803EC3-152D-2F4B-B4E6-DDA0F08E69C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67544" y="4877548"/>
            <a:ext cx="700306" cy="36596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9350" y="4229677"/>
            <a:ext cx="429712" cy="579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773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Extending SST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60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dirty="0"/>
              <a:t>SST was designed for extensibility</a:t>
            </a:r>
          </a:p>
          <a:p>
            <a:pPr lvl="1"/>
            <a:r>
              <a:rPr lang="en-US" dirty="0"/>
              <a:t>Components/subcomponents can be added without touching SST Elements</a:t>
            </a:r>
          </a:p>
          <a:p>
            <a:pPr lvl="2"/>
            <a:r>
              <a:rPr lang="en-US" dirty="0"/>
              <a:t>Example: write a new prefetcher and have </a:t>
            </a:r>
            <a:r>
              <a:rPr lang="en-US" dirty="0" err="1"/>
              <a:t>memH</a:t>
            </a:r>
            <a:r>
              <a:rPr lang="en-US" dirty="0"/>
              <a:t> caches use it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i="1" dirty="0">
                <a:sym typeface="Wingdings" pitchFamily="2" charset="2"/>
              </a:rPr>
              <a:t>no changes</a:t>
            </a:r>
            <a:r>
              <a:rPr lang="en-US" dirty="0">
                <a:sym typeface="Wingdings" pitchFamily="2" charset="2"/>
              </a:rPr>
              <a:t> to memHierarchy</a:t>
            </a:r>
            <a:endParaRPr lang="en-US" dirty="0"/>
          </a:p>
          <a:p>
            <a:pPr lvl="1"/>
            <a:r>
              <a:rPr lang="en-US" dirty="0"/>
              <a:t>SST-Core APIs are stable </a:t>
            </a:r>
            <a:r>
              <a:rPr lang="en-US" dirty="0">
                <a:sym typeface="Wingdings" pitchFamily="2" charset="2"/>
              </a:rPr>
              <a:t> one year deprecation period</a:t>
            </a:r>
            <a:endParaRPr lang="en-US" dirty="0"/>
          </a:p>
          <a:p>
            <a:pPr lvl="2"/>
            <a:r>
              <a:rPr lang="en-US" dirty="0"/>
              <a:t>Element APIs may be less so but generally try to keep them consistent</a:t>
            </a:r>
          </a:p>
          <a:p>
            <a:pPr lvl="1"/>
            <a:r>
              <a:rPr lang="en-US" dirty="0"/>
              <a:t>Many users start with SST Elements and then build their own customized libraries</a:t>
            </a:r>
          </a:p>
          <a:p>
            <a:pPr lvl="2"/>
            <a:r>
              <a:rPr lang="en-US" dirty="0"/>
              <a:t>Partially or completely replacing SST Element functionality</a:t>
            </a:r>
          </a:p>
          <a:p>
            <a:r>
              <a:rPr lang="en-US" dirty="0"/>
              <a:t>Many approaches to using SST</a:t>
            </a:r>
          </a:p>
          <a:p>
            <a:pPr lvl="1"/>
            <a:r>
              <a:rPr lang="en-US" dirty="0"/>
              <a:t>Core only: Write your own components from scratch</a:t>
            </a:r>
          </a:p>
          <a:p>
            <a:pPr lvl="1"/>
            <a:r>
              <a:rPr lang="en-US" dirty="0"/>
              <a:t>Start from existing Elements and replace components/subcomponents to meet your needs</a:t>
            </a:r>
          </a:p>
          <a:p>
            <a:pPr lvl="1"/>
            <a:r>
              <a:rPr lang="en-US" dirty="0"/>
              <a:t>Wrap existing simulators and insert as components or subcomponents</a:t>
            </a:r>
          </a:p>
        </p:txBody>
      </p:sp>
    </p:spTree>
    <p:extLst>
      <p:ext uri="{BB962C8B-B14F-4D97-AF65-F5344CB8AC3E}">
        <p14:creationId xmlns:p14="http://schemas.microsoft.com/office/powerpoint/2010/main" val="1185584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474FBB-B9C3-4645-9575-18424BD94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Extending SST: Resources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6B6A41-1892-A143-8C08-B9582235E2E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F7CE966-650B-9C40-8729-3C140C09601A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Autofit/>
          </a:bodyPr>
          <a:lstStyle/>
          <a:p>
            <a:r>
              <a:rPr lang="en-US" dirty="0"/>
              <a:t>Example element library</a:t>
            </a:r>
          </a:p>
          <a:p>
            <a:pPr lvl="1"/>
            <a:r>
              <a:rPr lang="en-US" dirty="0"/>
              <a:t>Components demonstrating links, ports, clocks, event handling, etc.</a:t>
            </a:r>
          </a:p>
          <a:p>
            <a:pPr lvl="1"/>
            <a:r>
              <a:rPr lang="en-US" dirty="0"/>
              <a:t>sst-elements/src/sst/elements/</a:t>
            </a:r>
            <a:r>
              <a:rPr lang="en-US" dirty="0" err="1"/>
              <a:t>simpleElementExample</a:t>
            </a:r>
            <a:r>
              <a:rPr lang="en-US" dirty="0"/>
              <a:t>/</a:t>
            </a:r>
          </a:p>
          <a:p>
            <a:r>
              <a:rPr lang="en-US" dirty="0" err="1"/>
              <a:t>simpleSimulation</a:t>
            </a:r>
            <a:endParaRPr lang="en-US" dirty="0"/>
          </a:p>
          <a:p>
            <a:pPr lvl="1"/>
            <a:r>
              <a:rPr lang="en-US" dirty="0"/>
              <a:t>Simulates a car wash (a little more complex than example elements)</a:t>
            </a:r>
          </a:p>
          <a:p>
            <a:r>
              <a:rPr lang="en-US" dirty="0"/>
              <a:t>Example external element library </a:t>
            </a:r>
          </a:p>
          <a:p>
            <a:pPr lvl="1"/>
            <a:r>
              <a:rPr lang="en-US" dirty="0"/>
              <a:t>Demonstrates building and registering a new element library</a:t>
            </a:r>
          </a:p>
          <a:p>
            <a:pPr lvl="1"/>
            <a:r>
              <a:rPr lang="en-US" dirty="0"/>
              <a:t>https://github.com/sstsimulator/sst-external-element</a:t>
            </a:r>
          </a:p>
          <a:p>
            <a:r>
              <a:rPr lang="en-US" dirty="0"/>
              <a:t>Website</a:t>
            </a:r>
          </a:p>
          <a:p>
            <a:pPr lvl="1"/>
            <a:r>
              <a:rPr lang="en-US" i="1" dirty="0"/>
              <a:t>Getting Started Extending SST (a little out of date)</a:t>
            </a:r>
          </a:p>
          <a:p>
            <a:pPr lvl="1"/>
            <a:r>
              <a:rPr lang="en-US" i="1" dirty="0"/>
              <a:t>Building Element Libraries outside SST source tree</a:t>
            </a:r>
          </a:p>
          <a:p>
            <a:pPr lvl="1"/>
            <a:r>
              <a:rPr lang="en-US" dirty="0"/>
              <a:t>Past tutorial material (under Downloads)</a:t>
            </a:r>
          </a:p>
          <a:p>
            <a:pPr lvl="1"/>
            <a:r>
              <a:rPr lang="en-US" dirty="0" err="1"/>
              <a:t>sst-simulator.org</a:t>
            </a:r>
            <a:r>
              <a:rPr lang="en-US" dirty="0"/>
              <a:t>/SST-website API documentation</a:t>
            </a:r>
          </a:p>
        </p:txBody>
      </p:sp>
    </p:spTree>
    <p:extLst>
      <p:ext uri="{BB962C8B-B14F-4D97-AF65-F5344CB8AC3E}">
        <p14:creationId xmlns:p14="http://schemas.microsoft.com/office/powerpoint/2010/main" val="1036926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Finally: Getting help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62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SST wiki contains lots of information (www.sst-simulator.org)</a:t>
            </a:r>
          </a:p>
          <a:p>
            <a:pPr lvl="1"/>
            <a:r>
              <a:rPr lang="en-US" dirty="0"/>
              <a:t>Downloading, installing, and running SST</a:t>
            </a:r>
          </a:p>
          <a:p>
            <a:pPr lvl="1"/>
            <a:r>
              <a:rPr lang="en-US" dirty="0"/>
              <a:t>Element libraries and external components</a:t>
            </a:r>
          </a:p>
          <a:p>
            <a:pPr lvl="1"/>
            <a:r>
              <a:rPr lang="en-US" dirty="0"/>
              <a:t>Guides for extending SST</a:t>
            </a:r>
          </a:p>
          <a:p>
            <a:pPr lvl="1"/>
            <a:r>
              <a:rPr lang="en-US" dirty="0"/>
              <a:t>Information on APIs</a:t>
            </a:r>
          </a:p>
          <a:p>
            <a:pPr lvl="1"/>
            <a:r>
              <a:rPr lang="en-US" dirty="0"/>
              <a:t>Information about current development efforts</a:t>
            </a:r>
          </a:p>
          <a:p>
            <a:pPr lvl="1"/>
            <a:r>
              <a:rPr lang="en-US" dirty="0"/>
              <a:t>Past tutorial slides and exercises</a:t>
            </a:r>
            <a:endParaRPr lang="en-US" sz="1200" dirty="0"/>
          </a:p>
          <a:p>
            <a:r>
              <a:rPr lang="en-US" dirty="0"/>
              <a:t>SST Github </a:t>
            </a:r>
          </a:p>
          <a:p>
            <a:pPr lvl="1"/>
            <a:r>
              <a:rPr lang="en-US" dirty="0"/>
              <a:t>Current development</a:t>
            </a:r>
          </a:p>
          <a:p>
            <a:pPr lvl="1"/>
            <a:r>
              <a:rPr lang="en-US" dirty="0"/>
              <a:t>Issues track user questions as well as development plans, bugs, etc. </a:t>
            </a:r>
          </a:p>
        </p:txBody>
      </p:sp>
    </p:spTree>
    <p:extLst>
      <p:ext uri="{BB962C8B-B14F-4D97-AF65-F5344CB8AC3E}">
        <p14:creationId xmlns:p14="http://schemas.microsoft.com/office/powerpoint/2010/main" val="2789496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Part 1 wrap-up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63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SST is a parallel, flexible simulation framework</a:t>
            </a:r>
          </a:p>
          <a:p>
            <a:pPr lvl="1"/>
            <a:r>
              <a:rPr lang="en-US" dirty="0"/>
              <a:t>Can simulate many systems at many granularities</a:t>
            </a:r>
          </a:p>
          <a:p>
            <a:pPr lvl="1"/>
            <a:r>
              <a:rPr lang="en-US" dirty="0"/>
              <a:t>Capable of simulating modern architectures</a:t>
            </a:r>
          </a:p>
          <a:p>
            <a:pPr lvl="1"/>
            <a:r>
              <a:rPr lang="en-US" dirty="0"/>
              <a:t>Modular design for extensibility</a:t>
            </a:r>
          </a:p>
          <a:p>
            <a:r>
              <a:rPr lang="en-US" dirty="0"/>
              <a:t>Please keep us posted on your uses of SST as well as any capabilities you’ve added or would like to see added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20647" y="3787659"/>
            <a:ext cx="657947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The SST team wants to help you!</a:t>
            </a:r>
          </a:p>
          <a:p>
            <a:pPr marL="342900" indent="-227013">
              <a:buSzPct val="67000"/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Documentation?</a:t>
            </a:r>
          </a:p>
          <a:p>
            <a:pPr marL="342900" indent="-227013">
              <a:buSzPct val="67000"/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Examples?</a:t>
            </a:r>
          </a:p>
          <a:p>
            <a:pPr marL="342900" indent="-227013">
              <a:buSzPct val="67000"/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Kittens?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7259" y="4435892"/>
            <a:ext cx="6708571" cy="213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981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30">
            <a:extLst>
              <a:ext uri="{FF2B5EF4-FFF2-40B4-BE49-F238E27FC236}">
                <a16:creationId xmlns:a16="http://schemas.microsoft.com/office/drawing/2014/main" id="{D9D29586-43FA-4708-BF50-A27B8646B112}"/>
              </a:ext>
            </a:extLst>
          </p:cNvPr>
          <p:cNvSpPr/>
          <p:nvPr/>
        </p:nvSpPr>
        <p:spPr>
          <a:xfrm rot="10800000">
            <a:off x="6852696" y="392"/>
            <a:ext cx="5359811" cy="6867547"/>
          </a:xfrm>
          <a:custGeom>
            <a:avLst/>
            <a:gdLst>
              <a:gd name="connsiteX0" fmla="*/ 0 w 4826000"/>
              <a:gd name="connsiteY0" fmla="*/ 0 h 3159760"/>
              <a:gd name="connsiteX1" fmla="*/ 2580640 w 4826000"/>
              <a:gd name="connsiteY1" fmla="*/ 0 h 3159760"/>
              <a:gd name="connsiteX2" fmla="*/ 4826000 w 4826000"/>
              <a:gd name="connsiteY2" fmla="*/ 3159760 h 3159760"/>
              <a:gd name="connsiteX3" fmla="*/ 0 w 4826000"/>
              <a:gd name="connsiteY3" fmla="*/ 3159760 h 3159760"/>
              <a:gd name="connsiteX4" fmla="*/ 0 w 4826000"/>
              <a:gd name="connsiteY4" fmla="*/ 0 h 3159760"/>
              <a:gd name="connsiteX0" fmla="*/ 0 w 4826000"/>
              <a:gd name="connsiteY0" fmla="*/ 0 h 3159760"/>
              <a:gd name="connsiteX1" fmla="*/ 3164257 w 4826000"/>
              <a:gd name="connsiteY1" fmla="*/ 8180 h 3159760"/>
              <a:gd name="connsiteX2" fmla="*/ 4826000 w 4826000"/>
              <a:gd name="connsiteY2" fmla="*/ 3159760 h 3159760"/>
              <a:gd name="connsiteX3" fmla="*/ 0 w 4826000"/>
              <a:gd name="connsiteY3" fmla="*/ 3159760 h 3159760"/>
              <a:gd name="connsiteX4" fmla="*/ 0 w 4826000"/>
              <a:gd name="connsiteY4" fmla="*/ 0 h 3159760"/>
              <a:gd name="connsiteX0" fmla="*/ 0 w 4826000"/>
              <a:gd name="connsiteY0" fmla="*/ 0 h 3159760"/>
              <a:gd name="connsiteX1" fmla="*/ 3164257 w 4826000"/>
              <a:gd name="connsiteY1" fmla="*/ 0 h 3159760"/>
              <a:gd name="connsiteX2" fmla="*/ 4826000 w 4826000"/>
              <a:gd name="connsiteY2" fmla="*/ 3159760 h 3159760"/>
              <a:gd name="connsiteX3" fmla="*/ 0 w 4826000"/>
              <a:gd name="connsiteY3" fmla="*/ 3159760 h 3159760"/>
              <a:gd name="connsiteX4" fmla="*/ 0 w 4826000"/>
              <a:gd name="connsiteY4" fmla="*/ 0 h 3159760"/>
              <a:gd name="connsiteX0" fmla="*/ 0 w 4826000"/>
              <a:gd name="connsiteY0" fmla="*/ 0 h 3159760"/>
              <a:gd name="connsiteX1" fmla="*/ 3164257 w 4826000"/>
              <a:gd name="connsiteY1" fmla="*/ 0 h 3159760"/>
              <a:gd name="connsiteX2" fmla="*/ 4826000 w 4826000"/>
              <a:gd name="connsiteY2" fmla="*/ 3159760 h 3159760"/>
              <a:gd name="connsiteX3" fmla="*/ 2090342 w 4826000"/>
              <a:gd name="connsiteY3" fmla="*/ 3155180 h 3159760"/>
              <a:gd name="connsiteX4" fmla="*/ 0 w 4826000"/>
              <a:gd name="connsiteY4" fmla="*/ 0 h 3159760"/>
              <a:gd name="connsiteX0" fmla="*/ 0 w 2934982"/>
              <a:gd name="connsiteY0" fmla="*/ 59535 h 3159760"/>
              <a:gd name="connsiteX1" fmla="*/ 1273239 w 2934982"/>
              <a:gd name="connsiteY1" fmla="*/ 0 h 3159760"/>
              <a:gd name="connsiteX2" fmla="*/ 2934982 w 2934982"/>
              <a:gd name="connsiteY2" fmla="*/ 3159760 h 3159760"/>
              <a:gd name="connsiteX3" fmla="*/ 199324 w 2934982"/>
              <a:gd name="connsiteY3" fmla="*/ 3155180 h 3159760"/>
              <a:gd name="connsiteX4" fmla="*/ 0 w 2934982"/>
              <a:gd name="connsiteY4" fmla="*/ 59535 h 3159760"/>
              <a:gd name="connsiteX0" fmla="*/ 0 w 2750991"/>
              <a:gd name="connsiteY0" fmla="*/ 0 h 3164340"/>
              <a:gd name="connsiteX1" fmla="*/ 1089248 w 2750991"/>
              <a:gd name="connsiteY1" fmla="*/ 4580 h 3164340"/>
              <a:gd name="connsiteX2" fmla="*/ 2750991 w 2750991"/>
              <a:gd name="connsiteY2" fmla="*/ 3164340 h 3164340"/>
              <a:gd name="connsiteX3" fmla="*/ 15333 w 2750991"/>
              <a:gd name="connsiteY3" fmla="*/ 3159760 h 3164340"/>
              <a:gd name="connsiteX4" fmla="*/ 0 w 2750991"/>
              <a:gd name="connsiteY4" fmla="*/ 0 h 3164340"/>
              <a:gd name="connsiteX0" fmla="*/ 0 w 2750991"/>
              <a:gd name="connsiteY0" fmla="*/ 0 h 3164340"/>
              <a:gd name="connsiteX1" fmla="*/ 1089248 w 2750991"/>
              <a:gd name="connsiteY1" fmla="*/ 4580 h 3164340"/>
              <a:gd name="connsiteX2" fmla="*/ 2750991 w 2750991"/>
              <a:gd name="connsiteY2" fmla="*/ 3164340 h 3164340"/>
              <a:gd name="connsiteX3" fmla="*/ 219767 w 2750991"/>
              <a:gd name="connsiteY3" fmla="*/ 2967415 h 3164340"/>
              <a:gd name="connsiteX4" fmla="*/ 0 w 2750991"/>
              <a:gd name="connsiteY4" fmla="*/ 0 h 3164340"/>
              <a:gd name="connsiteX0" fmla="*/ 5110 w 2756101"/>
              <a:gd name="connsiteY0" fmla="*/ 0 h 3164340"/>
              <a:gd name="connsiteX1" fmla="*/ 1094358 w 2756101"/>
              <a:gd name="connsiteY1" fmla="*/ 4580 h 3164340"/>
              <a:gd name="connsiteX2" fmla="*/ 2756101 w 2756101"/>
              <a:gd name="connsiteY2" fmla="*/ 3164340 h 3164340"/>
              <a:gd name="connsiteX3" fmla="*/ 0 w 2756101"/>
              <a:gd name="connsiteY3" fmla="*/ 3164339 h 3164340"/>
              <a:gd name="connsiteX4" fmla="*/ 5110 w 2756101"/>
              <a:gd name="connsiteY4" fmla="*/ 0 h 3164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56101" h="3164340">
                <a:moveTo>
                  <a:pt x="5110" y="0"/>
                </a:moveTo>
                <a:lnTo>
                  <a:pt x="1094358" y="4580"/>
                </a:lnTo>
                <a:lnTo>
                  <a:pt x="2756101" y="3164340"/>
                </a:lnTo>
                <a:lnTo>
                  <a:pt x="0" y="3164339"/>
                </a:lnTo>
                <a:cubicBezTo>
                  <a:pt x="1703" y="2109559"/>
                  <a:pt x="3407" y="1054780"/>
                  <a:pt x="5110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ffectLst>
            <a:outerShdw blurRad="330200" dir="462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Quire Sans" panose="020B0502040204020203" pitchFamily="34" charset="0"/>
            </a:endParaRPr>
          </a:p>
        </p:txBody>
      </p:sp>
      <p:sp>
        <p:nvSpPr>
          <p:cNvPr id="12" name="Freeform 24">
            <a:extLst>
              <a:ext uri="{FF2B5EF4-FFF2-40B4-BE49-F238E27FC236}">
                <a16:creationId xmlns:a16="http://schemas.microsoft.com/office/drawing/2014/main" id="{FDF8D362-3C57-4A1D-8697-5C8D292AEAD1}"/>
              </a:ext>
            </a:extLst>
          </p:cNvPr>
          <p:cNvSpPr/>
          <p:nvPr/>
        </p:nvSpPr>
        <p:spPr>
          <a:xfrm>
            <a:off x="-1" y="0"/>
            <a:ext cx="9386889" cy="6858870"/>
          </a:xfrm>
          <a:custGeom>
            <a:avLst/>
            <a:gdLst>
              <a:gd name="connsiteX0" fmla="*/ 0 w 4826000"/>
              <a:gd name="connsiteY0" fmla="*/ 0 h 3159760"/>
              <a:gd name="connsiteX1" fmla="*/ 2580640 w 4826000"/>
              <a:gd name="connsiteY1" fmla="*/ 0 h 3159760"/>
              <a:gd name="connsiteX2" fmla="*/ 4826000 w 4826000"/>
              <a:gd name="connsiteY2" fmla="*/ 3159760 h 3159760"/>
              <a:gd name="connsiteX3" fmla="*/ 0 w 4826000"/>
              <a:gd name="connsiteY3" fmla="*/ 3159760 h 3159760"/>
              <a:gd name="connsiteX4" fmla="*/ 0 w 4826000"/>
              <a:gd name="connsiteY4" fmla="*/ 0 h 3159760"/>
              <a:gd name="connsiteX0" fmla="*/ 0 w 4826000"/>
              <a:gd name="connsiteY0" fmla="*/ 0 h 3159760"/>
              <a:gd name="connsiteX1" fmla="*/ 3164257 w 4826000"/>
              <a:gd name="connsiteY1" fmla="*/ 8180 h 3159760"/>
              <a:gd name="connsiteX2" fmla="*/ 4826000 w 4826000"/>
              <a:gd name="connsiteY2" fmla="*/ 3159760 h 3159760"/>
              <a:gd name="connsiteX3" fmla="*/ 0 w 4826000"/>
              <a:gd name="connsiteY3" fmla="*/ 3159760 h 3159760"/>
              <a:gd name="connsiteX4" fmla="*/ 0 w 4826000"/>
              <a:gd name="connsiteY4" fmla="*/ 0 h 3159760"/>
              <a:gd name="connsiteX0" fmla="*/ 0 w 4826000"/>
              <a:gd name="connsiteY0" fmla="*/ 0 h 3159760"/>
              <a:gd name="connsiteX1" fmla="*/ 3164257 w 4826000"/>
              <a:gd name="connsiteY1" fmla="*/ 0 h 3159760"/>
              <a:gd name="connsiteX2" fmla="*/ 4826000 w 4826000"/>
              <a:gd name="connsiteY2" fmla="*/ 3159760 h 3159760"/>
              <a:gd name="connsiteX3" fmla="*/ 0 w 4826000"/>
              <a:gd name="connsiteY3" fmla="*/ 3159760 h 3159760"/>
              <a:gd name="connsiteX4" fmla="*/ 0 w 4826000"/>
              <a:gd name="connsiteY4" fmla="*/ 0 h 3159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26000" h="3159760">
                <a:moveTo>
                  <a:pt x="0" y="0"/>
                </a:moveTo>
                <a:lnTo>
                  <a:pt x="3164257" y="0"/>
                </a:lnTo>
                <a:lnTo>
                  <a:pt x="4826000" y="3159760"/>
                </a:lnTo>
                <a:lnTo>
                  <a:pt x="0" y="3159760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 l="18" r="1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Quire Sans" panose="020B0502040204020203" pitchFamily="34" charset="0"/>
            </a:endParaRPr>
          </a:p>
        </p:txBody>
      </p:sp>
      <p:sp>
        <p:nvSpPr>
          <p:cNvPr id="13" name="Freeform 27">
            <a:extLst>
              <a:ext uri="{FF2B5EF4-FFF2-40B4-BE49-F238E27FC236}">
                <a16:creationId xmlns:a16="http://schemas.microsoft.com/office/drawing/2014/main" id="{610F8D7D-8B0B-41B9-A9BB-EB7FDDCF9D0A}"/>
              </a:ext>
            </a:extLst>
          </p:cNvPr>
          <p:cNvSpPr/>
          <p:nvPr/>
        </p:nvSpPr>
        <p:spPr>
          <a:xfrm>
            <a:off x="-5846" y="1883254"/>
            <a:ext cx="8840927" cy="2342136"/>
          </a:xfrm>
          <a:custGeom>
            <a:avLst/>
            <a:gdLst>
              <a:gd name="connsiteX0" fmla="*/ 0 w 4826000"/>
              <a:gd name="connsiteY0" fmla="*/ 0 h 3159760"/>
              <a:gd name="connsiteX1" fmla="*/ 2580640 w 4826000"/>
              <a:gd name="connsiteY1" fmla="*/ 0 h 3159760"/>
              <a:gd name="connsiteX2" fmla="*/ 4826000 w 4826000"/>
              <a:gd name="connsiteY2" fmla="*/ 3159760 h 3159760"/>
              <a:gd name="connsiteX3" fmla="*/ 0 w 4826000"/>
              <a:gd name="connsiteY3" fmla="*/ 3159760 h 3159760"/>
              <a:gd name="connsiteX4" fmla="*/ 0 w 4826000"/>
              <a:gd name="connsiteY4" fmla="*/ 0 h 3159760"/>
              <a:gd name="connsiteX0" fmla="*/ 0 w 4826000"/>
              <a:gd name="connsiteY0" fmla="*/ 0 h 3159760"/>
              <a:gd name="connsiteX1" fmla="*/ 3164257 w 4826000"/>
              <a:gd name="connsiteY1" fmla="*/ 8180 h 3159760"/>
              <a:gd name="connsiteX2" fmla="*/ 4826000 w 4826000"/>
              <a:gd name="connsiteY2" fmla="*/ 3159760 h 3159760"/>
              <a:gd name="connsiteX3" fmla="*/ 0 w 4826000"/>
              <a:gd name="connsiteY3" fmla="*/ 3159760 h 3159760"/>
              <a:gd name="connsiteX4" fmla="*/ 0 w 4826000"/>
              <a:gd name="connsiteY4" fmla="*/ 0 h 3159760"/>
              <a:gd name="connsiteX0" fmla="*/ 0 w 4826000"/>
              <a:gd name="connsiteY0" fmla="*/ 0 h 3159760"/>
              <a:gd name="connsiteX1" fmla="*/ 3164257 w 4826000"/>
              <a:gd name="connsiteY1" fmla="*/ 0 h 3159760"/>
              <a:gd name="connsiteX2" fmla="*/ 4826000 w 4826000"/>
              <a:gd name="connsiteY2" fmla="*/ 3159760 h 3159760"/>
              <a:gd name="connsiteX3" fmla="*/ 0 w 4826000"/>
              <a:gd name="connsiteY3" fmla="*/ 3159760 h 3159760"/>
              <a:gd name="connsiteX4" fmla="*/ 0 w 4826000"/>
              <a:gd name="connsiteY4" fmla="*/ 0 h 3159760"/>
              <a:gd name="connsiteX0" fmla="*/ 0 w 13587072"/>
              <a:gd name="connsiteY0" fmla="*/ 0 h 3199110"/>
              <a:gd name="connsiteX1" fmla="*/ 11925329 w 13587072"/>
              <a:gd name="connsiteY1" fmla="*/ 39350 h 3199110"/>
              <a:gd name="connsiteX2" fmla="*/ 13587072 w 13587072"/>
              <a:gd name="connsiteY2" fmla="*/ 3199110 h 3199110"/>
              <a:gd name="connsiteX3" fmla="*/ 8761072 w 13587072"/>
              <a:gd name="connsiteY3" fmla="*/ 3199110 h 3199110"/>
              <a:gd name="connsiteX4" fmla="*/ 0 w 13587072"/>
              <a:gd name="connsiteY4" fmla="*/ 0 h 3199110"/>
              <a:gd name="connsiteX0" fmla="*/ 0 w 13587072"/>
              <a:gd name="connsiteY0" fmla="*/ 0 h 3277811"/>
              <a:gd name="connsiteX1" fmla="*/ 11925329 w 13587072"/>
              <a:gd name="connsiteY1" fmla="*/ 39350 h 3277811"/>
              <a:gd name="connsiteX2" fmla="*/ 13587072 w 13587072"/>
              <a:gd name="connsiteY2" fmla="*/ 3199110 h 3277811"/>
              <a:gd name="connsiteX3" fmla="*/ 0 w 13587072"/>
              <a:gd name="connsiteY3" fmla="*/ 3277811 h 3277811"/>
              <a:gd name="connsiteX4" fmla="*/ 0 w 13587072"/>
              <a:gd name="connsiteY4" fmla="*/ 0 h 3277811"/>
              <a:gd name="connsiteX0" fmla="*/ 0 w 13587072"/>
              <a:gd name="connsiteY0" fmla="*/ 0 h 3256824"/>
              <a:gd name="connsiteX1" fmla="*/ 11925329 w 13587072"/>
              <a:gd name="connsiteY1" fmla="*/ 39350 h 3256824"/>
              <a:gd name="connsiteX2" fmla="*/ 13587072 w 13587072"/>
              <a:gd name="connsiteY2" fmla="*/ 3199110 h 3256824"/>
              <a:gd name="connsiteX3" fmla="*/ 0 w 13587072"/>
              <a:gd name="connsiteY3" fmla="*/ 3256824 h 3256824"/>
              <a:gd name="connsiteX4" fmla="*/ 0 w 13587072"/>
              <a:gd name="connsiteY4" fmla="*/ 0 h 3256824"/>
              <a:gd name="connsiteX0" fmla="*/ 0 w 13587072"/>
              <a:gd name="connsiteY0" fmla="*/ 0 h 3225344"/>
              <a:gd name="connsiteX1" fmla="*/ 11925329 w 13587072"/>
              <a:gd name="connsiteY1" fmla="*/ 7870 h 3225344"/>
              <a:gd name="connsiteX2" fmla="*/ 13587072 w 13587072"/>
              <a:gd name="connsiteY2" fmla="*/ 3167630 h 3225344"/>
              <a:gd name="connsiteX3" fmla="*/ 0 w 13587072"/>
              <a:gd name="connsiteY3" fmla="*/ 3225344 h 3225344"/>
              <a:gd name="connsiteX4" fmla="*/ 0 w 13587072"/>
              <a:gd name="connsiteY4" fmla="*/ 0 h 3225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587072" h="3225344">
                <a:moveTo>
                  <a:pt x="0" y="0"/>
                </a:moveTo>
                <a:lnTo>
                  <a:pt x="11925329" y="7870"/>
                </a:lnTo>
                <a:lnTo>
                  <a:pt x="13587072" y="3167630"/>
                </a:lnTo>
                <a:lnTo>
                  <a:pt x="0" y="3225344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75000"/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Quire Sans" panose="020B0502040204020203" pitchFamily="34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B3FD748-FB6F-4FBE-BA6B-A4DE0502763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86888" y="547742"/>
            <a:ext cx="2061080" cy="79387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C322491-DDA6-4712-897C-E6F1F087FA80}"/>
              </a:ext>
            </a:extLst>
          </p:cNvPr>
          <p:cNvPicPr>
            <a:picLocks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3878521">
            <a:off x="4850396" y="3406661"/>
            <a:ext cx="7646279" cy="4571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1C7B438-8309-4F09-A6AC-9877CD39942A}"/>
              </a:ext>
            </a:extLst>
          </p:cNvPr>
          <p:cNvSpPr txBox="1"/>
          <p:nvPr/>
        </p:nvSpPr>
        <p:spPr>
          <a:xfrm>
            <a:off x="62749" y="3675009"/>
            <a:ext cx="79876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+mj-lt"/>
                <a:ea typeface="Gill Sans MT Condensed" charset="0"/>
                <a:cs typeface="Gill Sans MT Condensed" charset="0"/>
              </a:rPr>
              <a:t>Exceptional Service In The National Interest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A322BDA-91B2-41CD-8714-63BD6920BFA3}"/>
              </a:ext>
            </a:extLst>
          </p:cNvPr>
          <p:cNvSpPr txBox="1"/>
          <p:nvPr/>
        </p:nvSpPr>
        <p:spPr>
          <a:xfrm>
            <a:off x="3056129" y="2721114"/>
            <a:ext cx="20008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Quire Sans" panose="020B0502040204020203" pitchFamily="34" charset="0"/>
              </a:rPr>
              <a:t>Thanks! </a:t>
            </a:r>
          </a:p>
        </p:txBody>
      </p:sp>
    </p:spTree>
    <p:extLst>
      <p:ext uri="{BB962C8B-B14F-4D97-AF65-F5344CB8AC3E}">
        <p14:creationId xmlns:p14="http://schemas.microsoft.com/office/powerpoint/2010/main" val="3734476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28328F-67E4-47E1-8897-F4A3FF7667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 Us!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3E0AAA1-74AB-4D33-AC29-CF44D6961F3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65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93F2AF0-91C5-4F94-A615-14B800A8AC9D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47700" y="1109710"/>
            <a:ext cx="11049000" cy="3107728"/>
          </a:xfrm>
        </p:spPr>
        <p:txBody>
          <a:bodyPr/>
          <a:lstStyle/>
          <a:p>
            <a:r>
              <a:rPr lang="en-US" dirty="0"/>
              <a:t>We are always looking for new staff and new collaborations…</a:t>
            </a:r>
          </a:p>
          <a:p>
            <a:pPr lvl="1"/>
            <a:r>
              <a:rPr lang="en-US" dirty="0"/>
              <a:t>Design challenges in the post-</a:t>
            </a:r>
            <a:r>
              <a:rPr lang="en-US" dirty="0" err="1"/>
              <a:t>exascale</a:t>
            </a:r>
            <a:r>
              <a:rPr lang="en-US" dirty="0"/>
              <a:t> era requires that we draw from a diverse pool of talent across multiple disciplines!</a:t>
            </a:r>
          </a:p>
          <a:p>
            <a:endParaRPr lang="en-US" dirty="0"/>
          </a:p>
          <a:p>
            <a:r>
              <a:rPr lang="en-US" dirty="0"/>
              <a:t>If you’re interested, check out </a:t>
            </a:r>
            <a:r>
              <a:rPr lang="en-US" dirty="0">
                <a:hlinkClick r:id="rId2"/>
              </a:rPr>
              <a:t>https://www.sandia.gov/careers/career-possibilities/career-opportunities/computer-science</a:t>
            </a:r>
            <a:r>
              <a:rPr lang="en-US">
                <a:hlinkClick r:id="rId2"/>
              </a:rPr>
              <a:t>/</a:t>
            </a:r>
            <a:r>
              <a:rPr lang="en-US"/>
              <a:t>,  or contact </a:t>
            </a:r>
            <a:r>
              <a:rPr lang="en-US" dirty="0"/>
              <a:t>me at </a:t>
            </a:r>
            <a:r>
              <a:rPr lang="en-US" dirty="0">
                <a:hlinkClick r:id="rId3"/>
              </a:rPr>
              <a:t>chughes@sandia.gov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9259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Backup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4294967295"/>
          </p:nvPr>
        </p:nvSpPr>
        <p:spPr>
          <a:xfrm>
            <a:off x="7369175" y="6486525"/>
            <a:ext cx="48228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900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IISWC 2019 Tutorial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703050" y="6470650"/>
            <a:ext cx="488950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3907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a Simulation – Add Components, Simple Node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67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dirty="0"/>
              <a:t>Copy configuration</a:t>
            </a:r>
          </a:p>
          <a:p>
            <a:endParaRPr lang="en-US" dirty="0"/>
          </a:p>
          <a:p>
            <a:r>
              <a:rPr lang="en-US" dirty="0"/>
              <a:t>Add the components to create a simple node</a:t>
            </a:r>
          </a:p>
          <a:p>
            <a:pPr lvl="1"/>
            <a:r>
              <a:rPr lang="en-US" dirty="0"/>
              <a:t>Each PE has a Miranda generator and an L1</a:t>
            </a:r>
          </a:p>
          <a:p>
            <a:pPr lvl="1"/>
            <a:r>
              <a:rPr lang="en-US" dirty="0"/>
              <a:t>The two memory nodes should use </a:t>
            </a:r>
            <a:r>
              <a:rPr lang="en-US" dirty="0" err="1"/>
              <a:t>timingDRAM</a:t>
            </a:r>
            <a:endParaRPr lang="en-US" dirty="0"/>
          </a:p>
          <a:p>
            <a:pPr lvl="1"/>
            <a:r>
              <a:rPr lang="en-US" dirty="0"/>
              <a:t>How should you connect everything?</a:t>
            </a:r>
          </a:p>
          <a:p>
            <a:r>
              <a:rPr lang="en-US" dirty="0"/>
              <a:t>Launch simulation</a:t>
            </a:r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65037" y="1564765"/>
            <a:ext cx="5889298" cy="369332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latin typeface="Consolas"/>
                <a:cs typeface="Consolas"/>
              </a:rPr>
              <a:t>$ </a:t>
            </a:r>
            <a:r>
              <a:rPr lang="en-US" dirty="0" err="1">
                <a:latin typeface="Consolas"/>
                <a:cs typeface="Consolas"/>
              </a:rPr>
              <a:t>cp</a:t>
            </a:r>
            <a:r>
              <a:rPr lang="en-US" dirty="0">
                <a:latin typeface="Consolas"/>
                <a:cs typeface="Consolas"/>
              </a:rPr>
              <a:t> demo_6.py demo_7.py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265038" y="4078590"/>
            <a:ext cx="5889298" cy="369332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latin typeface="Consolas"/>
                <a:cs typeface="Consolas"/>
              </a:rPr>
              <a:t>$ </a:t>
            </a:r>
            <a:r>
              <a:rPr lang="en-US" dirty="0" err="1">
                <a:latin typeface="Consolas"/>
                <a:cs typeface="Consolas"/>
              </a:rPr>
              <a:t>sst</a:t>
            </a:r>
            <a:r>
              <a:rPr lang="en-US" dirty="0">
                <a:latin typeface="Consolas"/>
                <a:cs typeface="Consolas"/>
              </a:rPr>
              <a:t> demo_7.py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0145" y="1914937"/>
            <a:ext cx="4048296" cy="4048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219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1A918-F992-BA40-834C-EB6756FA8D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4"/>
                </a:solidFill>
              </a:rPr>
              <a:t>Juno: </a:t>
            </a:r>
            <a:r>
              <a:rPr lang="en-US" dirty="0">
                <a:solidFill>
                  <a:schemeClr val="tx1"/>
                </a:solidFill>
              </a:rPr>
              <a:t>Simple instruction processor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97F243-D0DC-FE4A-A147-866251F1B0D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68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9130260-3F1C-8B49-9C08-47F27CE2D309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Executes a program written in simple “assembly”</a:t>
            </a:r>
          </a:p>
          <a:p>
            <a:pPr lvl="1"/>
            <a:r>
              <a:rPr lang="en-US" dirty="0"/>
              <a:t>32-bit wide instructions with 8 bit op codes</a:t>
            </a:r>
          </a:p>
          <a:p>
            <a:pPr lvl="1"/>
            <a:r>
              <a:rPr lang="en-US" dirty="0"/>
              <a:t>64-bit integer operations </a:t>
            </a:r>
          </a:p>
          <a:p>
            <a:pPr lvl="2"/>
            <a:r>
              <a:rPr lang="en-US" dirty="0"/>
              <a:t>ADD, SUB, DIV, MUL,</a:t>
            </a:r>
          </a:p>
          <a:p>
            <a:pPr lvl="2"/>
            <a:r>
              <a:rPr lang="en-US" dirty="0"/>
              <a:t>AND, OR, XOR, NOT</a:t>
            </a:r>
          </a:p>
          <a:p>
            <a:pPr lvl="1"/>
            <a:r>
              <a:rPr lang="en-US" dirty="0"/>
              <a:t>Jump by register value (JGT-Zero, JLZ-Zero, J-Zero)</a:t>
            </a:r>
          </a:p>
          <a:p>
            <a:pPr lvl="2"/>
            <a:r>
              <a:rPr lang="en-US" dirty="0"/>
              <a:t>Jump up to16 bits in either direction from current PC</a:t>
            </a:r>
          </a:p>
          <a:p>
            <a:pPr lvl="1"/>
            <a:r>
              <a:rPr lang="en-US" dirty="0"/>
              <a:t>Up to 253 user registers</a:t>
            </a:r>
          </a:p>
          <a:p>
            <a:pPr lvl="2"/>
            <a:r>
              <a:rPr lang="en-US" dirty="0"/>
              <a:t>r0 = PC</a:t>
            </a:r>
          </a:p>
          <a:p>
            <a:pPr lvl="2"/>
            <a:r>
              <a:rPr lang="en-US" dirty="0"/>
              <a:t>r1 = data start register</a:t>
            </a:r>
          </a:p>
        </p:txBody>
      </p:sp>
      <p:sp>
        <p:nvSpPr>
          <p:cNvPr id="6" name="Shape 181">
            <a:extLst>
              <a:ext uri="{FF2B5EF4-FFF2-40B4-BE49-F238E27FC236}">
                <a16:creationId xmlns:a16="http://schemas.microsoft.com/office/drawing/2014/main" id="{ACFD13AF-FCBB-A74A-827A-FCE727FAA68E}"/>
              </a:ext>
            </a:extLst>
          </p:cNvPr>
          <p:cNvSpPr/>
          <p:nvPr/>
        </p:nvSpPr>
        <p:spPr>
          <a:xfrm>
            <a:off x="8982579" y="1132499"/>
            <a:ext cx="2290083" cy="808373"/>
          </a:xfrm>
          <a:prstGeom prst="roundRect">
            <a:avLst>
              <a:gd name="adj" fmla="val 2356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 lang="en-US" dirty="0"/>
              <a:t>Memory</a:t>
            </a:r>
            <a:endParaRPr dirty="0"/>
          </a:p>
        </p:txBody>
      </p:sp>
      <p:sp>
        <p:nvSpPr>
          <p:cNvPr id="7" name="Shape 178">
            <a:extLst>
              <a:ext uri="{FF2B5EF4-FFF2-40B4-BE49-F238E27FC236}">
                <a16:creationId xmlns:a16="http://schemas.microsoft.com/office/drawing/2014/main" id="{8A6077CE-9072-2C45-A1E1-8472E67A250B}"/>
              </a:ext>
            </a:extLst>
          </p:cNvPr>
          <p:cNvSpPr/>
          <p:nvPr/>
        </p:nvSpPr>
        <p:spPr>
          <a:xfrm>
            <a:off x="8438040" y="2432326"/>
            <a:ext cx="3200400" cy="4019107"/>
          </a:xfrm>
          <a:prstGeom prst="roundRect">
            <a:avLst>
              <a:gd name="adj" fmla="val 11856"/>
            </a:avLst>
          </a:prstGeom>
          <a:gradFill>
            <a:gsLst>
              <a:gs pos="0">
                <a:srgbClr val="042F6C"/>
              </a:gs>
              <a:gs pos="100000">
                <a:srgbClr val="AFB6CF"/>
              </a:gs>
            </a:gsLst>
            <a:lin ang="16200000"/>
          </a:gradFill>
          <a:ln>
            <a:solidFill>
              <a:srgbClr val="0E3060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t" anchorCtr="0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 lang="en-US" dirty="0"/>
              <a:t>Juno</a:t>
            </a:r>
            <a:endParaRPr dirty="0"/>
          </a:p>
        </p:txBody>
      </p:sp>
      <p:sp>
        <p:nvSpPr>
          <p:cNvPr id="8" name="Shape 182">
            <a:extLst>
              <a:ext uri="{FF2B5EF4-FFF2-40B4-BE49-F238E27FC236}">
                <a16:creationId xmlns:a16="http://schemas.microsoft.com/office/drawing/2014/main" id="{360B6301-FA6F-DD4A-AFE4-470ECA5FD980}"/>
              </a:ext>
            </a:extLst>
          </p:cNvPr>
          <p:cNvSpPr/>
          <p:nvPr/>
        </p:nvSpPr>
        <p:spPr>
          <a:xfrm rot="16200000">
            <a:off x="9841683" y="1992835"/>
            <a:ext cx="491455" cy="387529"/>
          </a:xfrm>
          <a:prstGeom prst="leftRightArrow">
            <a:avLst>
              <a:gd name="adj1" fmla="val 33997"/>
              <a:gd name="adj2" fmla="val 39660"/>
            </a:avLst>
          </a:prstGeom>
          <a:solidFill>
            <a:srgbClr val="C00000"/>
          </a:solidFill>
          <a:ln>
            <a:solidFill>
              <a:srgbClr val="AA0000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lvl="0">
              <a:defRPr>
                <a:solidFill>
                  <a:srgbClr val="FFFFFF"/>
                </a:solidFill>
              </a:defRPr>
            </a:pPr>
            <a:endParaRPr dirty="0"/>
          </a:p>
        </p:txBody>
      </p:sp>
      <p:sp>
        <p:nvSpPr>
          <p:cNvPr id="9" name="Shape 181">
            <a:extLst>
              <a:ext uri="{FF2B5EF4-FFF2-40B4-BE49-F238E27FC236}">
                <a16:creationId xmlns:a16="http://schemas.microsoft.com/office/drawing/2014/main" id="{C54CA90C-4AC9-F747-B865-1329A017ED57}"/>
              </a:ext>
            </a:extLst>
          </p:cNvPr>
          <p:cNvSpPr/>
          <p:nvPr/>
        </p:nvSpPr>
        <p:spPr>
          <a:xfrm>
            <a:off x="8982579" y="4114085"/>
            <a:ext cx="2136528" cy="615799"/>
          </a:xfrm>
          <a:prstGeom prst="roundRect">
            <a:avLst>
              <a:gd name="adj" fmla="val 23566"/>
            </a:avLst>
          </a:prstGeom>
          <a:gradFill>
            <a:gsLst>
              <a:gs pos="0">
                <a:schemeClr val="accent5">
                  <a:lumMod val="40000"/>
                  <a:lumOff val="60000"/>
                </a:schemeClr>
              </a:gs>
              <a:gs pos="100000">
                <a:schemeClr val="accent5">
                  <a:lumMod val="20000"/>
                  <a:lumOff val="80000"/>
                </a:schemeClr>
              </a:gs>
            </a:gsLst>
            <a:lin ang="16200000"/>
          </a:gradFill>
          <a:ln>
            <a:solidFill>
              <a:srgbClr val="AA0000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 lang="en-US" dirty="0"/>
              <a:t>Instruction Manager</a:t>
            </a:r>
            <a:endParaRPr dirty="0"/>
          </a:p>
        </p:txBody>
      </p:sp>
      <p:sp>
        <p:nvSpPr>
          <p:cNvPr id="10" name="Shape 181">
            <a:extLst>
              <a:ext uri="{FF2B5EF4-FFF2-40B4-BE49-F238E27FC236}">
                <a16:creationId xmlns:a16="http://schemas.microsoft.com/office/drawing/2014/main" id="{850EE68E-2CB4-2444-A150-F7641BB72D5B}"/>
              </a:ext>
            </a:extLst>
          </p:cNvPr>
          <p:cNvSpPr/>
          <p:nvPr/>
        </p:nvSpPr>
        <p:spPr>
          <a:xfrm>
            <a:off x="9019147" y="2946233"/>
            <a:ext cx="2136528" cy="615799"/>
          </a:xfrm>
          <a:prstGeom prst="roundRect">
            <a:avLst>
              <a:gd name="adj" fmla="val 23566"/>
            </a:avLst>
          </a:prstGeom>
          <a:gradFill>
            <a:gsLst>
              <a:gs pos="0">
                <a:schemeClr val="accent5">
                  <a:lumMod val="40000"/>
                  <a:lumOff val="60000"/>
                </a:schemeClr>
              </a:gs>
              <a:gs pos="100000">
                <a:schemeClr val="accent5">
                  <a:lumMod val="20000"/>
                  <a:lumOff val="80000"/>
                </a:schemeClr>
              </a:gs>
            </a:gsLst>
            <a:lin ang="16200000"/>
          </a:gradFill>
          <a:ln>
            <a:solidFill>
              <a:srgbClr val="AA0000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 lang="en-US" dirty="0"/>
              <a:t>Load/Store Unit</a:t>
            </a:r>
            <a:endParaRPr dirty="0"/>
          </a:p>
        </p:txBody>
      </p:sp>
      <p:sp>
        <p:nvSpPr>
          <p:cNvPr id="11" name="Shape 182">
            <a:extLst>
              <a:ext uri="{FF2B5EF4-FFF2-40B4-BE49-F238E27FC236}">
                <a16:creationId xmlns:a16="http://schemas.microsoft.com/office/drawing/2014/main" id="{3BD876AE-76B1-564D-8509-6CF78FAE886E}"/>
              </a:ext>
            </a:extLst>
          </p:cNvPr>
          <p:cNvSpPr/>
          <p:nvPr/>
        </p:nvSpPr>
        <p:spPr>
          <a:xfrm rot="16200000">
            <a:off x="9805114" y="3650588"/>
            <a:ext cx="491455" cy="387529"/>
          </a:xfrm>
          <a:prstGeom prst="leftRightArrow">
            <a:avLst>
              <a:gd name="adj1" fmla="val 33997"/>
              <a:gd name="adj2" fmla="val 39660"/>
            </a:avLst>
          </a:prstGeom>
          <a:gradFill>
            <a:gsLst>
              <a:gs pos="0">
                <a:srgbClr val="730E00"/>
              </a:gs>
              <a:gs pos="100000">
                <a:srgbClr val="DAA9A9"/>
              </a:gs>
            </a:gsLst>
            <a:lin ang="16200000"/>
          </a:gradFill>
          <a:ln>
            <a:solidFill>
              <a:srgbClr val="AA0000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lvl="0">
              <a:defRPr>
                <a:solidFill>
                  <a:srgbClr val="FFFFFF"/>
                </a:solidFill>
              </a:defRPr>
            </a:pPr>
            <a:endParaRPr dirty="0"/>
          </a:p>
        </p:txBody>
      </p:sp>
      <p:sp>
        <p:nvSpPr>
          <p:cNvPr id="12" name="Shape 182">
            <a:extLst>
              <a:ext uri="{FF2B5EF4-FFF2-40B4-BE49-F238E27FC236}">
                <a16:creationId xmlns:a16="http://schemas.microsoft.com/office/drawing/2014/main" id="{0205D4F2-FB99-8847-A162-18AE6409CBC2}"/>
              </a:ext>
            </a:extLst>
          </p:cNvPr>
          <p:cNvSpPr/>
          <p:nvPr/>
        </p:nvSpPr>
        <p:spPr>
          <a:xfrm rot="16200000">
            <a:off x="9792514" y="4802185"/>
            <a:ext cx="491455" cy="387529"/>
          </a:xfrm>
          <a:prstGeom prst="leftRightArrow">
            <a:avLst>
              <a:gd name="adj1" fmla="val 33997"/>
              <a:gd name="adj2" fmla="val 39660"/>
            </a:avLst>
          </a:prstGeom>
          <a:gradFill>
            <a:gsLst>
              <a:gs pos="0">
                <a:srgbClr val="730E00"/>
              </a:gs>
              <a:gs pos="100000">
                <a:srgbClr val="DAA9A9"/>
              </a:gs>
            </a:gsLst>
            <a:lin ang="16200000"/>
          </a:gradFill>
          <a:ln>
            <a:solidFill>
              <a:srgbClr val="AA0000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lvl="0">
              <a:defRPr>
                <a:solidFill>
                  <a:srgbClr val="FFFFFF"/>
                </a:solidFill>
              </a:defRPr>
            </a:pPr>
            <a:endParaRPr dirty="0"/>
          </a:p>
        </p:txBody>
      </p:sp>
      <p:sp>
        <p:nvSpPr>
          <p:cNvPr id="13" name="Shape 181">
            <a:extLst>
              <a:ext uri="{FF2B5EF4-FFF2-40B4-BE49-F238E27FC236}">
                <a16:creationId xmlns:a16="http://schemas.microsoft.com/office/drawing/2014/main" id="{748943BF-61EF-F84D-87EF-1D279A1BB9D4}"/>
              </a:ext>
            </a:extLst>
          </p:cNvPr>
          <p:cNvSpPr/>
          <p:nvPr/>
        </p:nvSpPr>
        <p:spPr>
          <a:xfrm>
            <a:off x="8928419" y="5265057"/>
            <a:ext cx="2136528" cy="615799"/>
          </a:xfrm>
          <a:prstGeom prst="roundRect">
            <a:avLst>
              <a:gd name="adj" fmla="val 23566"/>
            </a:avLst>
          </a:prstGeom>
          <a:gradFill>
            <a:gsLst>
              <a:gs pos="0">
                <a:schemeClr val="accent5">
                  <a:lumMod val="40000"/>
                  <a:lumOff val="60000"/>
                </a:schemeClr>
              </a:gs>
              <a:gs pos="100000">
                <a:schemeClr val="accent5">
                  <a:lumMod val="20000"/>
                  <a:lumOff val="80000"/>
                </a:schemeClr>
              </a:gs>
            </a:gsLst>
            <a:lin ang="16200000"/>
          </a:gradFill>
          <a:ln>
            <a:solidFill>
              <a:srgbClr val="AA0000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 lang="en-US" dirty="0"/>
              <a:t>Register File</a:t>
            </a:r>
            <a:endParaRPr dirty="0"/>
          </a:p>
        </p:txBody>
      </p:sp>
      <p:sp>
        <p:nvSpPr>
          <p:cNvPr id="14" name="Snip and Round Single Corner Rectangle 13">
            <a:extLst>
              <a:ext uri="{FF2B5EF4-FFF2-40B4-BE49-F238E27FC236}">
                <a16:creationId xmlns:a16="http://schemas.microsoft.com/office/drawing/2014/main" id="{CAD8DCAD-6305-7142-8842-829FBB5943CD}"/>
              </a:ext>
            </a:extLst>
          </p:cNvPr>
          <p:cNvSpPr/>
          <p:nvPr/>
        </p:nvSpPr>
        <p:spPr>
          <a:xfrm>
            <a:off x="719743" y="6270170"/>
            <a:ext cx="1311352" cy="625037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Processor</a:t>
            </a:r>
          </a:p>
        </p:txBody>
      </p:sp>
      <p:sp>
        <p:nvSpPr>
          <p:cNvPr id="15" name="Snip and Round Single Corner Rectangle 14">
            <a:extLst>
              <a:ext uri="{FF2B5EF4-FFF2-40B4-BE49-F238E27FC236}">
                <a16:creationId xmlns:a16="http://schemas.microsoft.com/office/drawing/2014/main" id="{96CE32AB-E464-7743-AA7B-CF26A5F8DFA1}"/>
              </a:ext>
            </a:extLst>
          </p:cNvPr>
          <p:cNvSpPr/>
          <p:nvPr/>
        </p:nvSpPr>
        <p:spPr>
          <a:xfrm>
            <a:off x="2031095" y="6501508"/>
            <a:ext cx="1311352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Memory</a:t>
            </a:r>
          </a:p>
        </p:txBody>
      </p:sp>
      <p:sp>
        <p:nvSpPr>
          <p:cNvPr id="18" name="Snip and Round Single Corner Rectangle 17">
            <a:extLst>
              <a:ext uri="{FF2B5EF4-FFF2-40B4-BE49-F238E27FC236}">
                <a16:creationId xmlns:a16="http://schemas.microsoft.com/office/drawing/2014/main" id="{C621324C-BB42-C346-8781-1C09F21E438A}"/>
              </a:ext>
            </a:extLst>
          </p:cNvPr>
          <p:cNvSpPr/>
          <p:nvPr/>
        </p:nvSpPr>
        <p:spPr>
          <a:xfrm>
            <a:off x="7060160" y="6501508"/>
            <a:ext cx="1031811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Other</a:t>
            </a:r>
          </a:p>
        </p:txBody>
      </p:sp>
      <p:sp>
        <p:nvSpPr>
          <p:cNvPr id="19" name="Snip and Round Single Corner Rectangle 18">
            <a:extLst>
              <a:ext uri="{FF2B5EF4-FFF2-40B4-BE49-F238E27FC236}">
                <a16:creationId xmlns:a16="http://schemas.microsoft.com/office/drawing/2014/main" id="{42B25116-25A3-B748-A0DC-F57277531B83}"/>
              </a:ext>
            </a:extLst>
          </p:cNvPr>
          <p:cNvSpPr/>
          <p:nvPr/>
        </p:nvSpPr>
        <p:spPr>
          <a:xfrm>
            <a:off x="3342446" y="6501508"/>
            <a:ext cx="1860363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Network/NoC</a:t>
            </a:r>
          </a:p>
        </p:txBody>
      </p:sp>
      <p:sp>
        <p:nvSpPr>
          <p:cNvPr id="20" name="Snip and Round Single Corner Rectangle 19">
            <a:extLst>
              <a:ext uri="{FF2B5EF4-FFF2-40B4-BE49-F238E27FC236}">
                <a16:creationId xmlns:a16="http://schemas.microsoft.com/office/drawing/2014/main" id="{D2F2E361-A5CA-7D4E-B6C1-33DAB4033416}"/>
              </a:ext>
            </a:extLst>
          </p:cNvPr>
          <p:cNvSpPr/>
          <p:nvPr/>
        </p:nvSpPr>
        <p:spPr>
          <a:xfrm>
            <a:off x="5202809" y="6501508"/>
            <a:ext cx="1860363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Network driver</a:t>
            </a:r>
          </a:p>
        </p:txBody>
      </p:sp>
    </p:spTree>
    <p:extLst>
      <p:ext uri="{BB962C8B-B14F-4D97-AF65-F5344CB8AC3E}">
        <p14:creationId xmlns:p14="http://schemas.microsoft.com/office/powerpoint/2010/main" val="2604993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69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2BD0AD-CAA4-D481-E25B-6BDBBBB1467D}"/>
              </a:ext>
            </a:extLst>
          </p:cNvPr>
          <p:cNvSpPr txBox="1"/>
          <p:nvPr/>
        </p:nvSpPr>
        <p:spPr>
          <a:xfrm>
            <a:off x="4711700" y="2870200"/>
            <a:ext cx="2362200" cy="939800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algn="ctr"/>
            <a:r>
              <a:rPr lang="en-US" dirty="0"/>
              <a:t>Slide Left Blank</a:t>
            </a:r>
          </a:p>
        </p:txBody>
      </p:sp>
    </p:spTree>
    <p:extLst>
      <p:ext uri="{BB962C8B-B14F-4D97-AF65-F5344CB8AC3E}">
        <p14:creationId xmlns:p14="http://schemas.microsoft.com/office/powerpoint/2010/main" val="3584146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D394C45-E464-2447-B0C2-9327C8EC4E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1033" y="4756415"/>
            <a:ext cx="2980967" cy="167679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E5C44AA-C66E-C647-8FF7-5EF109FA1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SST Approach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9BD871A-8716-DA46-A85D-3BD2FA4CA61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565998-6E12-8440-9862-DE754DD17A89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Autofit/>
          </a:bodyPr>
          <a:lstStyle/>
          <a:p>
            <a:r>
              <a:rPr lang="en-US" dirty="0"/>
              <a:t>Parallel Discrete-Event Simulator Framework </a:t>
            </a:r>
            <a:r>
              <a:rPr lang="en-US" dirty="0">
                <a:solidFill>
                  <a:schemeClr val="accent1"/>
                </a:solidFill>
              </a:rPr>
              <a:t>(</a:t>
            </a:r>
            <a:r>
              <a:rPr lang="en-US" i="1" dirty="0">
                <a:solidFill>
                  <a:schemeClr val="accent1"/>
                </a:solidFill>
              </a:rPr>
              <a:t>SST Core</a:t>
            </a:r>
            <a:r>
              <a:rPr lang="en-US" dirty="0">
                <a:solidFill>
                  <a:schemeClr val="accent1"/>
                </a:solidFill>
              </a:rPr>
              <a:t>)</a:t>
            </a:r>
          </a:p>
          <a:p>
            <a:pPr lvl="1"/>
            <a:r>
              <a:rPr lang="en-US" dirty="0"/>
              <a:t>Flexible framework enables multitude of custom “simulators”</a:t>
            </a:r>
          </a:p>
          <a:p>
            <a:pPr lvl="1"/>
            <a:r>
              <a:rPr lang="en-US" dirty="0"/>
              <a:t>Demonstrated scaling to over 512 processors running a million+ components</a:t>
            </a:r>
          </a:p>
          <a:p>
            <a:r>
              <a:rPr lang="en-US" dirty="0"/>
              <a:t>Comes with many built-in simulation models </a:t>
            </a:r>
            <a:r>
              <a:rPr lang="en-US" dirty="0">
                <a:solidFill>
                  <a:schemeClr val="accent1"/>
                </a:solidFill>
              </a:rPr>
              <a:t>(</a:t>
            </a:r>
            <a:r>
              <a:rPr lang="en-US" i="1" dirty="0">
                <a:solidFill>
                  <a:schemeClr val="accent1"/>
                </a:solidFill>
              </a:rPr>
              <a:t>SST Elements</a:t>
            </a:r>
            <a:r>
              <a:rPr lang="en-US" dirty="0">
                <a:solidFill>
                  <a:schemeClr val="accent1"/>
                </a:solidFill>
              </a:rPr>
              <a:t>)</a:t>
            </a:r>
          </a:p>
          <a:p>
            <a:pPr lvl="1"/>
            <a:r>
              <a:rPr lang="en-US" dirty="0"/>
              <a:t>Processors, memories, networks</a:t>
            </a:r>
          </a:p>
          <a:p>
            <a:r>
              <a:rPr lang="en-US" dirty="0"/>
              <a:t>Open API</a:t>
            </a:r>
          </a:p>
          <a:p>
            <a:pPr lvl="1"/>
            <a:r>
              <a:rPr lang="en-US" dirty="0"/>
              <a:t>Easily extensible with new models</a:t>
            </a:r>
          </a:p>
          <a:p>
            <a:pPr lvl="1"/>
            <a:r>
              <a:rPr lang="en-US" dirty="0"/>
              <a:t>Modular framework</a:t>
            </a:r>
          </a:p>
          <a:p>
            <a:pPr lvl="1"/>
            <a:r>
              <a:rPr lang="en-US" dirty="0"/>
              <a:t>Open-source core</a:t>
            </a:r>
          </a:p>
          <a:p>
            <a:r>
              <a:rPr lang="en-US" dirty="0"/>
              <a:t>Time-scale independent core</a:t>
            </a:r>
          </a:p>
          <a:p>
            <a:pPr lvl="1"/>
            <a:r>
              <a:rPr lang="en-US" dirty="0"/>
              <a:t>Handles Micro-, Meso-, Macro-scale simulations</a:t>
            </a:r>
          </a:p>
          <a:p>
            <a:r>
              <a:rPr lang="en-US" dirty="0"/>
              <a:t>C++, Python</a:t>
            </a:r>
          </a:p>
        </p:txBody>
      </p:sp>
    </p:spTree>
    <p:extLst>
      <p:ext uri="{BB962C8B-B14F-4D97-AF65-F5344CB8AC3E}">
        <p14:creationId xmlns:p14="http://schemas.microsoft.com/office/powerpoint/2010/main" val="960702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BD5E03-75A6-EC47-BE8C-ED34CD55F2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SST Architecture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19FD1DF-AF80-2949-B29A-3D7855019C1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EAE9C7-FFB9-7D4C-B155-1D18AAEA8313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dirty="0"/>
              <a:t>SST </a:t>
            </a:r>
            <a:r>
              <a:rPr lang="en-US" b="1" dirty="0">
                <a:solidFill>
                  <a:schemeClr val="accent3"/>
                </a:solidFill>
              </a:rPr>
              <a:t>Core</a:t>
            </a:r>
            <a:r>
              <a:rPr lang="en-US" dirty="0"/>
              <a:t> framework</a:t>
            </a:r>
          </a:p>
          <a:p>
            <a:pPr lvl="1"/>
            <a:r>
              <a:rPr lang="en-US" dirty="0"/>
              <a:t>The backbone of simulation</a:t>
            </a:r>
          </a:p>
          <a:p>
            <a:pPr lvl="1"/>
            <a:r>
              <a:rPr lang="en-US" dirty="0"/>
              <a:t>Provides utilities and interfaces for simulation components (models)</a:t>
            </a:r>
          </a:p>
          <a:p>
            <a:pPr lvl="2"/>
            <a:r>
              <a:rPr lang="en-US" dirty="0"/>
              <a:t>Clocks, event exchange, statistics and parameter management, parallelism support, etc.</a:t>
            </a:r>
          </a:p>
          <a:p>
            <a:r>
              <a:rPr lang="en-US" dirty="0"/>
              <a:t>SST </a:t>
            </a:r>
            <a:r>
              <a:rPr lang="en-US" b="1" dirty="0">
                <a:solidFill>
                  <a:schemeClr val="accent3"/>
                </a:solidFill>
              </a:rPr>
              <a:t>Element</a:t>
            </a:r>
            <a:r>
              <a:rPr lang="en-US" dirty="0"/>
              <a:t> libraries</a:t>
            </a:r>
          </a:p>
          <a:p>
            <a:pPr lvl="1"/>
            <a:r>
              <a:rPr lang="en-US" dirty="0"/>
              <a:t>Libraries of components that perform the actual simulation</a:t>
            </a:r>
          </a:p>
          <a:p>
            <a:pPr lvl="1"/>
            <a:r>
              <a:rPr lang="en-US" dirty="0"/>
              <a:t>Elements include processors, memory, network, etc.</a:t>
            </a:r>
          </a:p>
          <a:p>
            <a:pPr lvl="2"/>
            <a:r>
              <a:rPr lang="en-US" dirty="0"/>
              <a:t>Includes many existing simulators: DRAMSim3, Spike, </a:t>
            </a:r>
            <a:r>
              <a:rPr lang="en-US" dirty="0" err="1"/>
              <a:t>HMCSim</a:t>
            </a:r>
            <a:r>
              <a:rPr lang="en-US" dirty="0"/>
              <a:t>, </a:t>
            </a:r>
            <a:r>
              <a:rPr lang="en-US" dirty="0" err="1"/>
              <a:t>Ramulator</a:t>
            </a:r>
            <a:r>
              <a:rPr lang="en-US" dirty="0"/>
              <a:t>, etc.</a:t>
            </a:r>
          </a:p>
          <a:p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B3C6A2F-EAF8-394B-A050-393A0E0907B0}"/>
              </a:ext>
            </a:extLst>
          </p:cNvPr>
          <p:cNvGrpSpPr/>
          <p:nvPr/>
        </p:nvGrpSpPr>
        <p:grpSpPr>
          <a:xfrm>
            <a:off x="4456189" y="4548249"/>
            <a:ext cx="3279623" cy="1937667"/>
            <a:chOff x="6609725" y="5014614"/>
            <a:chExt cx="1951259" cy="1183954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8151FBA3-20BF-604A-A2FD-D2203DF211F5}"/>
                </a:ext>
              </a:extLst>
            </p:cNvPr>
            <p:cNvGrpSpPr/>
            <p:nvPr/>
          </p:nvGrpSpPr>
          <p:grpSpPr>
            <a:xfrm>
              <a:off x="6617921" y="5671796"/>
              <a:ext cx="1943062" cy="341632"/>
              <a:chOff x="6617921" y="5671796"/>
              <a:chExt cx="1943062" cy="341632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44A18DA4-0A11-E546-8DC9-4E265A4E6D8E}"/>
                  </a:ext>
                </a:extLst>
              </p:cNvPr>
              <p:cNvSpPr/>
              <p:nvPr/>
            </p:nvSpPr>
            <p:spPr>
              <a:xfrm rot="10800000">
                <a:off x="6617921" y="5671796"/>
                <a:ext cx="1943062" cy="341632"/>
              </a:xfrm>
              <a:custGeom>
                <a:avLst/>
                <a:gdLst>
                  <a:gd name="connsiteX0" fmla="*/ 1943062 w 1943062"/>
                  <a:gd name="connsiteY0" fmla="*/ 341632 h 341632"/>
                  <a:gd name="connsiteX1" fmla="*/ 1767130 w 1943062"/>
                  <a:gd name="connsiteY1" fmla="*/ 341632 h 341632"/>
                  <a:gd name="connsiteX2" fmla="*/ 1639114 w 1943062"/>
                  <a:gd name="connsiteY2" fmla="*/ 251693 h 341632"/>
                  <a:gd name="connsiteX3" fmla="*/ 1511098 w 1943062"/>
                  <a:gd name="connsiteY3" fmla="*/ 341632 h 341632"/>
                  <a:gd name="connsiteX4" fmla="*/ 1322075 w 1943062"/>
                  <a:gd name="connsiteY4" fmla="*/ 341632 h 341632"/>
                  <a:gd name="connsiteX5" fmla="*/ 1194059 w 1943062"/>
                  <a:gd name="connsiteY5" fmla="*/ 251693 h 341632"/>
                  <a:gd name="connsiteX6" fmla="*/ 1066043 w 1943062"/>
                  <a:gd name="connsiteY6" fmla="*/ 341632 h 341632"/>
                  <a:gd name="connsiteX7" fmla="*/ 877020 w 1943062"/>
                  <a:gd name="connsiteY7" fmla="*/ 341632 h 341632"/>
                  <a:gd name="connsiteX8" fmla="*/ 749004 w 1943062"/>
                  <a:gd name="connsiteY8" fmla="*/ 251693 h 341632"/>
                  <a:gd name="connsiteX9" fmla="*/ 620988 w 1943062"/>
                  <a:gd name="connsiteY9" fmla="*/ 341632 h 341632"/>
                  <a:gd name="connsiteX10" fmla="*/ 431964 w 1943062"/>
                  <a:gd name="connsiteY10" fmla="*/ 341632 h 341632"/>
                  <a:gd name="connsiteX11" fmla="*/ 303948 w 1943062"/>
                  <a:gd name="connsiteY11" fmla="*/ 251693 h 341632"/>
                  <a:gd name="connsiteX12" fmla="*/ 175932 w 1943062"/>
                  <a:gd name="connsiteY12" fmla="*/ 341632 h 341632"/>
                  <a:gd name="connsiteX13" fmla="*/ 0 w 1943062"/>
                  <a:gd name="connsiteY13" fmla="*/ 341632 h 341632"/>
                  <a:gd name="connsiteX14" fmla="*/ 0 w 1943062"/>
                  <a:gd name="connsiteY14" fmla="*/ 0 h 341632"/>
                  <a:gd name="connsiteX15" fmla="*/ 1943062 w 1943062"/>
                  <a:gd name="connsiteY15" fmla="*/ 0 h 341632"/>
                  <a:gd name="connsiteX16" fmla="*/ 1943062 w 1943062"/>
                  <a:gd name="connsiteY16" fmla="*/ 341632 h 3416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943062" h="341632">
                    <a:moveTo>
                      <a:pt x="1943062" y="341632"/>
                    </a:moveTo>
                    <a:lnTo>
                      <a:pt x="1767130" y="341632"/>
                    </a:lnTo>
                    <a:lnTo>
                      <a:pt x="1639114" y="251693"/>
                    </a:lnTo>
                    <a:lnTo>
                      <a:pt x="1511098" y="341632"/>
                    </a:lnTo>
                    <a:lnTo>
                      <a:pt x="1322075" y="341632"/>
                    </a:lnTo>
                    <a:lnTo>
                      <a:pt x="1194059" y="251693"/>
                    </a:lnTo>
                    <a:lnTo>
                      <a:pt x="1066043" y="341632"/>
                    </a:lnTo>
                    <a:lnTo>
                      <a:pt x="877020" y="341632"/>
                    </a:lnTo>
                    <a:lnTo>
                      <a:pt x="749004" y="251693"/>
                    </a:lnTo>
                    <a:lnTo>
                      <a:pt x="620988" y="341632"/>
                    </a:lnTo>
                    <a:lnTo>
                      <a:pt x="431964" y="341632"/>
                    </a:lnTo>
                    <a:lnTo>
                      <a:pt x="303948" y="251693"/>
                    </a:lnTo>
                    <a:lnTo>
                      <a:pt x="175932" y="341632"/>
                    </a:lnTo>
                    <a:lnTo>
                      <a:pt x="0" y="341632"/>
                    </a:lnTo>
                    <a:lnTo>
                      <a:pt x="0" y="0"/>
                    </a:lnTo>
                    <a:lnTo>
                      <a:pt x="1943062" y="0"/>
                    </a:lnTo>
                    <a:lnTo>
                      <a:pt x="1943062" y="341632"/>
                    </a:lnTo>
                    <a:close/>
                  </a:path>
                </a:pathLst>
              </a:custGeom>
              <a:solidFill>
                <a:schemeClr val="tx2">
                  <a:alpha val="58000"/>
                </a:schemeClr>
              </a:solidFill>
              <a:ln w="9525">
                <a:solidFill>
                  <a:schemeClr val="tx1"/>
                </a:solidFill>
                <a:miter lim="800000"/>
              </a:ln>
              <a:effectLst/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vert270" wrap="square" lIns="182880" tIns="182880" rIns="182880" bIns="18288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</a:pPr>
                <a:endParaRPr lang="en-US" sz="1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8AED55CF-2C84-9E44-AB82-4C5EB7EEE76C}"/>
                  </a:ext>
                </a:extLst>
              </p:cNvPr>
              <p:cNvSpPr/>
              <p:nvPr/>
            </p:nvSpPr>
            <p:spPr>
              <a:xfrm>
                <a:off x="6659262" y="5772232"/>
                <a:ext cx="1860381" cy="119381"/>
              </a:xfrm>
              <a:prstGeom prst="rect">
                <a:avLst/>
              </a:prstGeom>
              <a:solidFill>
                <a:schemeClr val="bg1">
                  <a:alpha val="32000"/>
                </a:schemeClr>
              </a:solidFill>
              <a:ln w="6350">
                <a:solidFill>
                  <a:schemeClr val="tx1"/>
                </a:solidFill>
                <a:prstDash val="dash"/>
                <a:miter lim="800000"/>
              </a:ln>
              <a:effectLst/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1200" i="1" dirty="0">
                    <a:solidFill>
                      <a:schemeClr val="tx1"/>
                    </a:solidFill>
                  </a:rPr>
                  <a:t>Integration Services</a:t>
                </a:r>
              </a:p>
            </p:txBody>
          </p:sp>
        </p:grp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2B66CE16-206D-EE4B-A7CF-BCED5D8CD2D6}"/>
                </a:ext>
              </a:extLst>
            </p:cNvPr>
            <p:cNvSpPr/>
            <p:nvPr/>
          </p:nvSpPr>
          <p:spPr>
            <a:xfrm>
              <a:off x="6617922" y="6046168"/>
              <a:ext cx="1943062" cy="152400"/>
            </a:xfrm>
            <a:prstGeom prst="rect">
              <a:avLst/>
            </a:prstGeom>
            <a:solidFill>
              <a:schemeClr val="accent3">
                <a:lumMod val="20000"/>
                <a:lumOff val="80000"/>
                <a:alpha val="53000"/>
              </a:schemeClr>
            </a:solidFill>
            <a:ln w="9525">
              <a:solidFill>
                <a:schemeClr val="tx1"/>
              </a:solidFill>
              <a:miter lim="800000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0" rIns="45720" bIns="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100" dirty="0">
                  <a:solidFill>
                    <a:schemeClr val="tx1"/>
                  </a:solidFill>
                </a:rPr>
                <a:t>MPI and C++ Threads</a:t>
              </a:r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67602F1A-A746-F040-A193-130860407844}"/>
                </a:ext>
              </a:extLst>
            </p:cNvPr>
            <p:cNvSpPr/>
            <p:nvPr/>
          </p:nvSpPr>
          <p:spPr>
            <a:xfrm rot="10800000">
              <a:off x="6801551" y="5014614"/>
              <a:ext cx="237744" cy="710878"/>
            </a:xfrm>
            <a:custGeom>
              <a:avLst/>
              <a:gdLst>
                <a:gd name="connsiteX0" fmla="*/ 265177 w 265177"/>
                <a:gd name="connsiteY0" fmla="*/ 710878 h 710878"/>
                <a:gd name="connsiteX1" fmla="*/ 1 w 265177"/>
                <a:gd name="connsiteY1" fmla="*/ 710878 h 710878"/>
                <a:gd name="connsiteX2" fmla="*/ 1 w 265177"/>
                <a:gd name="connsiteY2" fmla="*/ 89939 h 710878"/>
                <a:gd name="connsiteX3" fmla="*/ 0 w 265177"/>
                <a:gd name="connsiteY3" fmla="*/ 89939 h 710878"/>
                <a:gd name="connsiteX4" fmla="*/ 1 w 265177"/>
                <a:gd name="connsiteY4" fmla="*/ 89939 h 710878"/>
                <a:gd name="connsiteX5" fmla="*/ 1 w 265177"/>
                <a:gd name="connsiteY5" fmla="*/ 87383 h 710878"/>
                <a:gd name="connsiteX6" fmla="*/ 3768 w 265177"/>
                <a:gd name="connsiteY6" fmla="*/ 87383 h 710878"/>
                <a:gd name="connsiteX7" fmla="*/ 132588 w 265177"/>
                <a:gd name="connsiteY7" fmla="*/ 0 h 710878"/>
                <a:gd name="connsiteX8" fmla="*/ 261408 w 265177"/>
                <a:gd name="connsiteY8" fmla="*/ 87383 h 710878"/>
                <a:gd name="connsiteX9" fmla="*/ 265177 w 265177"/>
                <a:gd name="connsiteY9" fmla="*/ 87383 h 710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5177" h="710878">
                  <a:moveTo>
                    <a:pt x="265177" y="710878"/>
                  </a:moveTo>
                  <a:lnTo>
                    <a:pt x="1" y="710878"/>
                  </a:lnTo>
                  <a:lnTo>
                    <a:pt x="1" y="89939"/>
                  </a:lnTo>
                  <a:lnTo>
                    <a:pt x="0" y="89939"/>
                  </a:lnTo>
                  <a:lnTo>
                    <a:pt x="1" y="89939"/>
                  </a:lnTo>
                  <a:lnTo>
                    <a:pt x="1" y="87383"/>
                  </a:lnTo>
                  <a:lnTo>
                    <a:pt x="3768" y="87383"/>
                  </a:lnTo>
                  <a:lnTo>
                    <a:pt x="132588" y="0"/>
                  </a:lnTo>
                  <a:lnTo>
                    <a:pt x="261408" y="87383"/>
                  </a:lnTo>
                  <a:lnTo>
                    <a:pt x="265177" y="87383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400" dirty="0">
                  <a:solidFill>
                    <a:schemeClr val="tx1"/>
                  </a:solidFill>
                </a:rPr>
                <a:t>Component</a:t>
              </a:r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EAEC2041-46A1-AC44-8774-FDF31F5C11B8}"/>
                </a:ext>
              </a:extLst>
            </p:cNvPr>
            <p:cNvSpPr/>
            <p:nvPr/>
          </p:nvSpPr>
          <p:spPr>
            <a:xfrm rot="10800000">
              <a:off x="7245413" y="5014614"/>
              <a:ext cx="237744" cy="710878"/>
            </a:xfrm>
            <a:custGeom>
              <a:avLst/>
              <a:gdLst>
                <a:gd name="connsiteX0" fmla="*/ 265177 w 265177"/>
                <a:gd name="connsiteY0" fmla="*/ 710878 h 710878"/>
                <a:gd name="connsiteX1" fmla="*/ 1 w 265177"/>
                <a:gd name="connsiteY1" fmla="*/ 710878 h 710878"/>
                <a:gd name="connsiteX2" fmla="*/ 1 w 265177"/>
                <a:gd name="connsiteY2" fmla="*/ 89939 h 710878"/>
                <a:gd name="connsiteX3" fmla="*/ 0 w 265177"/>
                <a:gd name="connsiteY3" fmla="*/ 89939 h 710878"/>
                <a:gd name="connsiteX4" fmla="*/ 1 w 265177"/>
                <a:gd name="connsiteY4" fmla="*/ 89939 h 710878"/>
                <a:gd name="connsiteX5" fmla="*/ 1 w 265177"/>
                <a:gd name="connsiteY5" fmla="*/ 87383 h 710878"/>
                <a:gd name="connsiteX6" fmla="*/ 3768 w 265177"/>
                <a:gd name="connsiteY6" fmla="*/ 87383 h 710878"/>
                <a:gd name="connsiteX7" fmla="*/ 132588 w 265177"/>
                <a:gd name="connsiteY7" fmla="*/ 0 h 710878"/>
                <a:gd name="connsiteX8" fmla="*/ 261408 w 265177"/>
                <a:gd name="connsiteY8" fmla="*/ 87383 h 710878"/>
                <a:gd name="connsiteX9" fmla="*/ 265177 w 265177"/>
                <a:gd name="connsiteY9" fmla="*/ 87383 h 710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5177" h="710878">
                  <a:moveTo>
                    <a:pt x="265177" y="710878"/>
                  </a:moveTo>
                  <a:lnTo>
                    <a:pt x="1" y="710878"/>
                  </a:lnTo>
                  <a:lnTo>
                    <a:pt x="1" y="89939"/>
                  </a:lnTo>
                  <a:lnTo>
                    <a:pt x="0" y="89939"/>
                  </a:lnTo>
                  <a:lnTo>
                    <a:pt x="1" y="89939"/>
                  </a:lnTo>
                  <a:lnTo>
                    <a:pt x="1" y="87383"/>
                  </a:lnTo>
                  <a:lnTo>
                    <a:pt x="3768" y="87383"/>
                  </a:lnTo>
                  <a:lnTo>
                    <a:pt x="132588" y="0"/>
                  </a:lnTo>
                  <a:lnTo>
                    <a:pt x="261408" y="87383"/>
                  </a:lnTo>
                  <a:lnTo>
                    <a:pt x="265177" y="87383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400" dirty="0">
                  <a:solidFill>
                    <a:schemeClr val="tx1"/>
                  </a:solidFill>
                </a:rPr>
                <a:t>Component</a:t>
              </a:r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9DCFC1BA-F165-BC45-A6F9-4B79A2B54AF0}"/>
                </a:ext>
              </a:extLst>
            </p:cNvPr>
            <p:cNvSpPr/>
            <p:nvPr/>
          </p:nvSpPr>
          <p:spPr>
            <a:xfrm rot="10800000">
              <a:off x="7689954" y="5014614"/>
              <a:ext cx="237744" cy="710878"/>
            </a:xfrm>
            <a:custGeom>
              <a:avLst/>
              <a:gdLst>
                <a:gd name="connsiteX0" fmla="*/ 265177 w 265177"/>
                <a:gd name="connsiteY0" fmla="*/ 710878 h 710878"/>
                <a:gd name="connsiteX1" fmla="*/ 1 w 265177"/>
                <a:gd name="connsiteY1" fmla="*/ 710878 h 710878"/>
                <a:gd name="connsiteX2" fmla="*/ 1 w 265177"/>
                <a:gd name="connsiteY2" fmla="*/ 89939 h 710878"/>
                <a:gd name="connsiteX3" fmla="*/ 0 w 265177"/>
                <a:gd name="connsiteY3" fmla="*/ 89939 h 710878"/>
                <a:gd name="connsiteX4" fmla="*/ 1 w 265177"/>
                <a:gd name="connsiteY4" fmla="*/ 89939 h 710878"/>
                <a:gd name="connsiteX5" fmla="*/ 1 w 265177"/>
                <a:gd name="connsiteY5" fmla="*/ 87383 h 710878"/>
                <a:gd name="connsiteX6" fmla="*/ 3768 w 265177"/>
                <a:gd name="connsiteY6" fmla="*/ 87383 h 710878"/>
                <a:gd name="connsiteX7" fmla="*/ 132588 w 265177"/>
                <a:gd name="connsiteY7" fmla="*/ 0 h 710878"/>
                <a:gd name="connsiteX8" fmla="*/ 261408 w 265177"/>
                <a:gd name="connsiteY8" fmla="*/ 87383 h 710878"/>
                <a:gd name="connsiteX9" fmla="*/ 265177 w 265177"/>
                <a:gd name="connsiteY9" fmla="*/ 87383 h 710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5177" h="710878">
                  <a:moveTo>
                    <a:pt x="265177" y="710878"/>
                  </a:moveTo>
                  <a:lnTo>
                    <a:pt x="1" y="710878"/>
                  </a:lnTo>
                  <a:lnTo>
                    <a:pt x="1" y="89939"/>
                  </a:lnTo>
                  <a:lnTo>
                    <a:pt x="0" y="89939"/>
                  </a:lnTo>
                  <a:lnTo>
                    <a:pt x="1" y="89939"/>
                  </a:lnTo>
                  <a:lnTo>
                    <a:pt x="1" y="87383"/>
                  </a:lnTo>
                  <a:lnTo>
                    <a:pt x="3768" y="87383"/>
                  </a:lnTo>
                  <a:lnTo>
                    <a:pt x="132588" y="0"/>
                  </a:lnTo>
                  <a:lnTo>
                    <a:pt x="261408" y="87383"/>
                  </a:lnTo>
                  <a:lnTo>
                    <a:pt x="265177" y="87383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400" dirty="0">
                  <a:solidFill>
                    <a:schemeClr val="tx1"/>
                  </a:solidFill>
                </a:rPr>
                <a:t>Component</a:t>
              </a:r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579987FB-BC92-4E47-B770-1E0441FE561A}"/>
                </a:ext>
              </a:extLst>
            </p:cNvPr>
            <p:cNvSpPr/>
            <p:nvPr/>
          </p:nvSpPr>
          <p:spPr>
            <a:xfrm rot="10800000">
              <a:off x="8137045" y="5014614"/>
              <a:ext cx="238709" cy="710878"/>
            </a:xfrm>
            <a:custGeom>
              <a:avLst/>
              <a:gdLst>
                <a:gd name="connsiteX0" fmla="*/ 265177 w 265177"/>
                <a:gd name="connsiteY0" fmla="*/ 710878 h 710878"/>
                <a:gd name="connsiteX1" fmla="*/ 1 w 265177"/>
                <a:gd name="connsiteY1" fmla="*/ 710878 h 710878"/>
                <a:gd name="connsiteX2" fmla="*/ 1 w 265177"/>
                <a:gd name="connsiteY2" fmla="*/ 89939 h 710878"/>
                <a:gd name="connsiteX3" fmla="*/ 0 w 265177"/>
                <a:gd name="connsiteY3" fmla="*/ 89939 h 710878"/>
                <a:gd name="connsiteX4" fmla="*/ 1 w 265177"/>
                <a:gd name="connsiteY4" fmla="*/ 89939 h 710878"/>
                <a:gd name="connsiteX5" fmla="*/ 1 w 265177"/>
                <a:gd name="connsiteY5" fmla="*/ 87383 h 710878"/>
                <a:gd name="connsiteX6" fmla="*/ 3768 w 265177"/>
                <a:gd name="connsiteY6" fmla="*/ 87383 h 710878"/>
                <a:gd name="connsiteX7" fmla="*/ 132588 w 265177"/>
                <a:gd name="connsiteY7" fmla="*/ 0 h 710878"/>
                <a:gd name="connsiteX8" fmla="*/ 261408 w 265177"/>
                <a:gd name="connsiteY8" fmla="*/ 87383 h 710878"/>
                <a:gd name="connsiteX9" fmla="*/ 265177 w 265177"/>
                <a:gd name="connsiteY9" fmla="*/ 87383 h 710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5177" h="710878">
                  <a:moveTo>
                    <a:pt x="265177" y="710878"/>
                  </a:moveTo>
                  <a:lnTo>
                    <a:pt x="1" y="710878"/>
                  </a:lnTo>
                  <a:lnTo>
                    <a:pt x="1" y="89939"/>
                  </a:lnTo>
                  <a:lnTo>
                    <a:pt x="0" y="89939"/>
                  </a:lnTo>
                  <a:lnTo>
                    <a:pt x="1" y="89939"/>
                  </a:lnTo>
                  <a:lnTo>
                    <a:pt x="1" y="87383"/>
                  </a:lnTo>
                  <a:lnTo>
                    <a:pt x="3768" y="87383"/>
                  </a:lnTo>
                  <a:lnTo>
                    <a:pt x="132588" y="0"/>
                  </a:lnTo>
                  <a:lnTo>
                    <a:pt x="261408" y="87383"/>
                  </a:lnTo>
                  <a:lnTo>
                    <a:pt x="265177" y="87383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400" dirty="0">
                  <a:solidFill>
                    <a:schemeClr val="tx1"/>
                  </a:solidFill>
                </a:rPr>
                <a:t>Component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768E311-DEFB-D741-B2DB-6F15C2B1A25C}"/>
                </a:ext>
              </a:extLst>
            </p:cNvPr>
            <p:cNvSpPr txBox="1"/>
            <p:nvPr/>
          </p:nvSpPr>
          <p:spPr>
            <a:xfrm>
              <a:off x="6609725" y="5893064"/>
              <a:ext cx="599631" cy="15796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lang="en-US" sz="1200" dirty="0">
                  <a:solidFill>
                    <a:schemeClr val="bg1"/>
                  </a:solidFill>
                  <a:latin typeface="+mn-lt"/>
                </a:rPr>
                <a:t>SST Core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72835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High-level View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11703050" y="6470650"/>
            <a:ext cx="488950" cy="365125"/>
          </a:xfrm>
        </p:spPr>
        <p:txBody>
          <a:bodyPr/>
          <a:lstStyle/>
          <a:p>
            <a:fld id="{A5E55A7B-7854-E145-92D9-B491DF4BAE2D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7226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Sandia Angles">
  <a:themeElements>
    <a:clrScheme name="Sandia">
      <a:dk1>
        <a:srgbClr val="373434"/>
      </a:dk1>
      <a:lt1>
        <a:srgbClr val="FFFFFF"/>
      </a:lt1>
      <a:dk2>
        <a:srgbClr val="005376"/>
      </a:dk2>
      <a:lt2>
        <a:srgbClr val="E7E6E6"/>
      </a:lt2>
      <a:accent1>
        <a:srgbClr val="27ADCF"/>
      </a:accent1>
      <a:accent2>
        <a:srgbClr val="269077"/>
      </a:accent2>
      <a:accent3>
        <a:srgbClr val="6AB344"/>
      </a:accent3>
      <a:accent4>
        <a:srgbClr val="F69B45"/>
      </a:accent4>
      <a:accent5>
        <a:srgbClr val="A93F36"/>
      </a:accent5>
      <a:accent6>
        <a:srgbClr val="7F3A7F"/>
      </a:accent6>
      <a:hlink>
        <a:srgbClr val="27ADCF"/>
      </a:hlink>
      <a:folHlink>
        <a:srgbClr val="285C7B"/>
      </a:folHlink>
    </a:clrScheme>
    <a:fontScheme name="Open Sans Bold &amp; light">
      <a:majorFont>
        <a:latin typeface="Open Sans bold"/>
        <a:ea typeface=""/>
        <a:cs typeface=""/>
      </a:majorFont>
      <a:minorFont>
        <a:latin typeface="Open Sans Ligh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91440" tIns="45720" rIns="91440" bIns="45720" rtlCol="0">
        <a:noAutofit/>
      </a:bodyPr>
      <a:lstStyle>
        <a:defPPr algn="l"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12028</TotalTime>
  <Words>5554</Words>
  <Application>Microsoft Office PowerPoint</Application>
  <PresentationFormat>Widescreen</PresentationFormat>
  <Paragraphs>1177</Paragraphs>
  <Slides>69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82" baseType="lpstr">
      <vt:lpstr>Arial</vt:lpstr>
      <vt:lpstr>Trebuchet MS</vt:lpstr>
      <vt:lpstr>Courier New</vt:lpstr>
      <vt:lpstr>Open Sans Light</vt:lpstr>
      <vt:lpstr>Calibri</vt:lpstr>
      <vt:lpstr>Gill Sans MT</vt:lpstr>
      <vt:lpstr>Palatino Linotype</vt:lpstr>
      <vt:lpstr>Consolas</vt:lpstr>
      <vt:lpstr>Open Sans</vt:lpstr>
      <vt:lpstr>Quire Sans</vt:lpstr>
      <vt:lpstr>Open Sans bold</vt:lpstr>
      <vt:lpstr>System Font Regular</vt:lpstr>
      <vt:lpstr>Sandia Angles</vt:lpstr>
      <vt:lpstr>The Structural Simulation Toolkit (SST)</vt:lpstr>
      <vt:lpstr>Welcome!</vt:lpstr>
      <vt:lpstr>Instructors</vt:lpstr>
      <vt:lpstr>References</vt:lpstr>
      <vt:lpstr>So Many Simulators, So Little Interoperability</vt:lpstr>
      <vt:lpstr>The Structural Simulation Toolkit</vt:lpstr>
      <vt:lpstr>The SST Approach</vt:lpstr>
      <vt:lpstr>SST Architecture</vt:lpstr>
      <vt:lpstr>High-level View</vt:lpstr>
      <vt:lpstr>Getting and Installing SST</vt:lpstr>
      <vt:lpstr>Building Blocks</vt:lpstr>
      <vt:lpstr>SST Code Structure</vt:lpstr>
      <vt:lpstr>Simulating with SST</vt:lpstr>
      <vt:lpstr>Configuration File: Global SST parameters</vt:lpstr>
      <vt:lpstr>Configuration File: Declare components and links</vt:lpstr>
      <vt:lpstr>Configuration File: Configure the components</vt:lpstr>
      <vt:lpstr>SSTInfo: Getting component info</vt:lpstr>
      <vt:lpstr>Configuration File: Connecting the components</vt:lpstr>
      <vt:lpstr>Running SST</vt:lpstr>
      <vt:lpstr>Running a Simulation</vt:lpstr>
      <vt:lpstr>Enabling Statistics</vt:lpstr>
      <vt:lpstr>Running With Statistics Enabled</vt:lpstr>
      <vt:lpstr>Running a Simulation – Add Statistics</vt:lpstr>
      <vt:lpstr>SST in Parallel</vt:lpstr>
      <vt:lpstr>SST Elements: A Tour</vt:lpstr>
      <vt:lpstr>SST Element Libraries</vt:lpstr>
      <vt:lpstr>SST 13.0 Elements</vt:lpstr>
      <vt:lpstr>Ariel: PIN-based processor</vt:lpstr>
      <vt:lpstr>Ariel: Details</vt:lpstr>
      <vt:lpstr>Ariel: The tradeoff</vt:lpstr>
      <vt:lpstr>Vanadis: Detailed pipeline model</vt:lpstr>
      <vt:lpstr>Prospero: Trace-based processor</vt:lpstr>
      <vt:lpstr>Prospero: The tradeoff</vt:lpstr>
      <vt:lpstr>Miranda: Pattern-based processor</vt:lpstr>
      <vt:lpstr>Miranda: The tradeoffs</vt:lpstr>
      <vt:lpstr>MemHierarchy: Memory system</vt:lpstr>
      <vt:lpstr>MemHierarchy: Cache modeling</vt:lpstr>
      <vt:lpstr>MemHierarchy: Memory modeling</vt:lpstr>
      <vt:lpstr>MemHierarchy: Memory modeling</vt:lpstr>
      <vt:lpstr>MemHierarchy: SST 13.0 backends</vt:lpstr>
      <vt:lpstr>Running a Simulation – Add Components, L2 Cache</vt:lpstr>
      <vt:lpstr>Running a Simulation – Switch Components, Timing DRAM</vt:lpstr>
      <vt:lpstr>Merlin: Network Simulator</vt:lpstr>
      <vt:lpstr>Merlin: Organization</vt:lpstr>
      <vt:lpstr>Kingsley: Mesh Simulator</vt:lpstr>
      <vt:lpstr>Ember: Network Traffic Generator</vt:lpstr>
      <vt:lpstr>Ember: Overview</vt:lpstr>
      <vt:lpstr>Ember: Motifs</vt:lpstr>
      <vt:lpstr>Ember: Motifs (continued)</vt:lpstr>
      <vt:lpstr>Firefly: Network traffic</vt:lpstr>
      <vt:lpstr>Firefly: Simulating large networks </vt:lpstr>
      <vt:lpstr>Scheduler: Job scheduling</vt:lpstr>
      <vt:lpstr>Other Libraries</vt:lpstr>
      <vt:lpstr>Viewing Configuration Graph</vt:lpstr>
      <vt:lpstr>Running a Simulation – Add Components, Second Miranda</vt:lpstr>
      <vt:lpstr>Running a Simulation – Add Components, Second L2</vt:lpstr>
      <vt:lpstr>Running a Simulation – Add Components, Second Memory</vt:lpstr>
      <vt:lpstr>Running a Simulation – Add Components, Second Memory</vt:lpstr>
      <vt:lpstr>Getting Help &amp; Extending SST</vt:lpstr>
      <vt:lpstr>Extending SST</vt:lpstr>
      <vt:lpstr>Extending SST: Resources</vt:lpstr>
      <vt:lpstr>Finally: Getting help</vt:lpstr>
      <vt:lpstr>Part 1 wrap-up</vt:lpstr>
      <vt:lpstr>PowerPoint Presentation</vt:lpstr>
      <vt:lpstr>Join Us!</vt:lpstr>
      <vt:lpstr>Backup</vt:lpstr>
      <vt:lpstr>Running a Simulation – Add Components, Simple Node</vt:lpstr>
      <vt:lpstr>Juno: Simple instruction processor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Rejeki Lancar</dc:creator>
  <cp:lastModifiedBy>Hughes, Clayton</cp:lastModifiedBy>
  <cp:revision>445</cp:revision>
  <dcterms:created xsi:type="dcterms:W3CDTF">2018-07-21T13:25:45Z</dcterms:created>
  <dcterms:modified xsi:type="dcterms:W3CDTF">2023-04-21T22:39:14Z</dcterms:modified>
</cp:coreProperties>
</file>